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1" r:id="rId1"/>
  </p:sldMasterIdLst>
  <p:notesMasterIdLst>
    <p:notesMasterId r:id="rId31"/>
  </p:notesMasterIdLst>
  <p:sldIdLst>
    <p:sldId id="257" r:id="rId2"/>
    <p:sldId id="280" r:id="rId3"/>
    <p:sldId id="281" r:id="rId4"/>
    <p:sldId id="286" r:id="rId5"/>
    <p:sldId id="282" r:id="rId6"/>
    <p:sldId id="259" r:id="rId7"/>
    <p:sldId id="260" r:id="rId8"/>
    <p:sldId id="261" r:id="rId9"/>
    <p:sldId id="262" r:id="rId10"/>
    <p:sldId id="263" r:id="rId11"/>
    <p:sldId id="264" r:id="rId12"/>
    <p:sldId id="287" r:id="rId13"/>
    <p:sldId id="265" r:id="rId14"/>
    <p:sldId id="28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3" r:id="rId29"/>
    <p:sldId id="284"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Tw Cen MT" panose="020B0602020104020603" pitchFamily="34" charset="0"/>
      <p:regular r:id="rId36"/>
      <p:bold r:id="rId37"/>
      <p:italic r:id="rId38"/>
      <p:boldItalic r:id="rId39"/>
    </p:embeddedFont>
    <p:embeddedFont>
      <p:font typeface="Tw Cen MT Condensed" panose="020B0606020104020203" pitchFamily="34" charset="0"/>
      <p:regular r:id="rId40"/>
      <p:bold r:id="rId41"/>
    </p:embeddedFont>
    <p:embeddedFont>
      <p:font typeface="Wingdings 3" panose="05040102010807070707" pitchFamily="18" charset="2"/>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0377" autoAdjust="0"/>
  </p:normalViewPr>
  <p:slideViewPr>
    <p:cSldViewPr snapToGrid="0">
      <p:cViewPr varScale="1">
        <p:scale>
          <a:sx n="68" d="100"/>
          <a:sy n="68" d="100"/>
        </p:scale>
        <p:origin x="150" y="78"/>
      </p:cViewPr>
      <p:guideLst/>
    </p:cSldViewPr>
  </p:slideViewPr>
  <p:notesTextViewPr>
    <p:cViewPr>
      <p:scale>
        <a:sx n="1" d="1"/>
        <a:sy n="1" d="1"/>
      </p:scale>
      <p:origin x="0" y="0"/>
    </p:cViewPr>
  </p:notesTextViewPr>
  <p:sorterViewPr>
    <p:cViewPr>
      <p:scale>
        <a:sx n="100" d="100"/>
        <a:sy n="100" d="100"/>
      </p:scale>
      <p:origin x="0" y="-177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F2531-024B-4B0E-ADF6-E779FFFFBB2F}" type="datetimeFigureOut">
              <a:rPr lang="en-US" smtClean="0"/>
              <a:t>10/9/2019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C0960-6221-4D4A-89CF-D5D1775F5160}" type="slidenum">
              <a:rPr lang="en-US" smtClean="0"/>
              <a:t>‹#›</a:t>
            </a:fld>
            <a:endParaRPr lang="en-US" dirty="0"/>
          </a:p>
        </p:txBody>
      </p:sp>
    </p:spTree>
    <p:extLst>
      <p:ext uri="{BB962C8B-B14F-4D97-AF65-F5344CB8AC3E}">
        <p14:creationId xmlns:p14="http://schemas.microsoft.com/office/powerpoint/2010/main" val="1478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587" indent="-228587">
              <a:buFontTx/>
              <a:buAutoNum type="arabicParenR"/>
              <a:defRPr/>
            </a:pPr>
            <a:endParaRPr lang="en-US" dirty="0"/>
          </a:p>
          <a:p>
            <a:pPr>
              <a:defRPr/>
            </a:pPr>
            <a:r>
              <a:rPr lang="en-US" dirty="0"/>
              <a:t>Take a few moments:</a:t>
            </a:r>
          </a:p>
          <a:p>
            <a:pPr>
              <a:defRPr/>
            </a:pPr>
            <a:endParaRPr lang="en-US" dirty="0"/>
          </a:p>
          <a:p>
            <a:pPr marL="224325" indent="-224325">
              <a:buFontTx/>
              <a:buAutoNum type="arabicParenR"/>
              <a:defRPr/>
            </a:pPr>
            <a:endParaRPr lang="en-US" dirty="0"/>
          </a:p>
          <a:p>
            <a:pPr marL="224325" indent="-224325">
              <a:buFontTx/>
              <a:buAutoNum type="arabicParenR"/>
              <a:defRPr/>
            </a:pPr>
            <a:r>
              <a:rPr lang="en-US" dirty="0"/>
              <a:t>What feels uncertain to you in your organization now and over the next two years?</a:t>
            </a:r>
          </a:p>
          <a:p>
            <a:pPr marL="224325" indent="-224325">
              <a:buFontTx/>
              <a:buAutoNum type="arabicParenR"/>
              <a:defRPr/>
            </a:pPr>
            <a:endParaRPr lang="en-US" dirty="0"/>
          </a:p>
          <a:p>
            <a:pPr marL="224325" indent="-224325">
              <a:buFontTx/>
              <a:buAutoNum type="arabicParenR"/>
              <a:defRPr/>
            </a:pPr>
            <a:r>
              <a:rPr lang="en-US" dirty="0"/>
              <a:t>What have you, your team and the organization as a whole done to manage it?</a:t>
            </a:r>
          </a:p>
          <a:p>
            <a:pPr>
              <a:defRPr/>
            </a:pPr>
            <a:endParaRPr lang="en-US"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A3E765-449D-453D-852D-AC0BE728A0D1}"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358630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10</a:t>
            </a:fld>
            <a:endParaRPr lang="en-US" dirty="0"/>
          </a:p>
        </p:txBody>
      </p:sp>
    </p:spTree>
    <p:extLst>
      <p:ext uri="{BB962C8B-B14F-4D97-AF65-F5344CB8AC3E}">
        <p14:creationId xmlns:p14="http://schemas.microsoft.com/office/powerpoint/2010/main" val="1404034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11</a:t>
            </a:fld>
            <a:endParaRPr lang="en-US" dirty="0"/>
          </a:p>
        </p:txBody>
      </p:sp>
    </p:spTree>
    <p:extLst>
      <p:ext uri="{BB962C8B-B14F-4D97-AF65-F5344CB8AC3E}">
        <p14:creationId xmlns:p14="http://schemas.microsoft.com/office/powerpoint/2010/main" val="1413546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12</a:t>
            </a:fld>
            <a:endParaRPr lang="en-US" dirty="0"/>
          </a:p>
        </p:txBody>
      </p:sp>
    </p:spTree>
    <p:extLst>
      <p:ext uri="{BB962C8B-B14F-4D97-AF65-F5344CB8AC3E}">
        <p14:creationId xmlns:p14="http://schemas.microsoft.com/office/powerpoint/2010/main" val="497112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13</a:t>
            </a:fld>
            <a:endParaRPr lang="en-US" dirty="0"/>
          </a:p>
        </p:txBody>
      </p:sp>
    </p:spTree>
    <p:extLst>
      <p:ext uri="{BB962C8B-B14F-4D97-AF65-F5344CB8AC3E}">
        <p14:creationId xmlns:p14="http://schemas.microsoft.com/office/powerpoint/2010/main" val="2555060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14</a:t>
            </a:fld>
            <a:endParaRPr lang="en-US" dirty="0"/>
          </a:p>
        </p:txBody>
      </p:sp>
    </p:spTree>
    <p:extLst>
      <p:ext uri="{BB962C8B-B14F-4D97-AF65-F5344CB8AC3E}">
        <p14:creationId xmlns:p14="http://schemas.microsoft.com/office/powerpoint/2010/main" val="691862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15</a:t>
            </a:fld>
            <a:endParaRPr lang="en-US" dirty="0"/>
          </a:p>
        </p:txBody>
      </p:sp>
    </p:spTree>
    <p:extLst>
      <p:ext uri="{BB962C8B-B14F-4D97-AF65-F5344CB8AC3E}">
        <p14:creationId xmlns:p14="http://schemas.microsoft.com/office/powerpoint/2010/main" val="298336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16</a:t>
            </a:fld>
            <a:endParaRPr lang="en-US" dirty="0"/>
          </a:p>
        </p:txBody>
      </p:sp>
    </p:spTree>
    <p:extLst>
      <p:ext uri="{BB962C8B-B14F-4D97-AF65-F5344CB8AC3E}">
        <p14:creationId xmlns:p14="http://schemas.microsoft.com/office/powerpoint/2010/main" val="1205215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17</a:t>
            </a:fld>
            <a:endParaRPr lang="en-US" dirty="0"/>
          </a:p>
        </p:txBody>
      </p:sp>
    </p:spTree>
    <p:extLst>
      <p:ext uri="{BB962C8B-B14F-4D97-AF65-F5344CB8AC3E}">
        <p14:creationId xmlns:p14="http://schemas.microsoft.com/office/powerpoint/2010/main" val="1095328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18</a:t>
            </a:fld>
            <a:endParaRPr lang="en-US" dirty="0"/>
          </a:p>
        </p:txBody>
      </p:sp>
    </p:spTree>
    <p:extLst>
      <p:ext uri="{BB962C8B-B14F-4D97-AF65-F5344CB8AC3E}">
        <p14:creationId xmlns:p14="http://schemas.microsoft.com/office/powerpoint/2010/main" val="1024452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19</a:t>
            </a:fld>
            <a:endParaRPr lang="en-US" dirty="0"/>
          </a:p>
        </p:txBody>
      </p:sp>
    </p:spTree>
    <p:extLst>
      <p:ext uri="{BB962C8B-B14F-4D97-AF65-F5344CB8AC3E}">
        <p14:creationId xmlns:p14="http://schemas.microsoft.com/office/powerpoint/2010/main" val="3778889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2</a:t>
            </a:fld>
            <a:endParaRPr lang="en-US" dirty="0"/>
          </a:p>
        </p:txBody>
      </p:sp>
    </p:spTree>
    <p:extLst>
      <p:ext uri="{BB962C8B-B14F-4D97-AF65-F5344CB8AC3E}">
        <p14:creationId xmlns:p14="http://schemas.microsoft.com/office/powerpoint/2010/main" val="3508633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20</a:t>
            </a:fld>
            <a:endParaRPr lang="en-US" dirty="0"/>
          </a:p>
        </p:txBody>
      </p:sp>
    </p:spTree>
    <p:extLst>
      <p:ext uri="{BB962C8B-B14F-4D97-AF65-F5344CB8AC3E}">
        <p14:creationId xmlns:p14="http://schemas.microsoft.com/office/powerpoint/2010/main" val="318223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21</a:t>
            </a:fld>
            <a:endParaRPr lang="en-US" dirty="0"/>
          </a:p>
        </p:txBody>
      </p:sp>
    </p:spTree>
    <p:extLst>
      <p:ext uri="{BB962C8B-B14F-4D97-AF65-F5344CB8AC3E}">
        <p14:creationId xmlns:p14="http://schemas.microsoft.com/office/powerpoint/2010/main" val="1637907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22</a:t>
            </a:fld>
            <a:endParaRPr lang="en-US" dirty="0"/>
          </a:p>
        </p:txBody>
      </p:sp>
    </p:spTree>
    <p:extLst>
      <p:ext uri="{BB962C8B-B14F-4D97-AF65-F5344CB8AC3E}">
        <p14:creationId xmlns:p14="http://schemas.microsoft.com/office/powerpoint/2010/main" val="913238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23</a:t>
            </a:fld>
            <a:endParaRPr lang="en-US" dirty="0"/>
          </a:p>
        </p:txBody>
      </p:sp>
    </p:spTree>
    <p:extLst>
      <p:ext uri="{BB962C8B-B14F-4D97-AF65-F5344CB8AC3E}">
        <p14:creationId xmlns:p14="http://schemas.microsoft.com/office/powerpoint/2010/main" val="3469866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24</a:t>
            </a:fld>
            <a:endParaRPr lang="en-US" dirty="0"/>
          </a:p>
        </p:txBody>
      </p:sp>
    </p:spTree>
    <p:extLst>
      <p:ext uri="{BB962C8B-B14F-4D97-AF65-F5344CB8AC3E}">
        <p14:creationId xmlns:p14="http://schemas.microsoft.com/office/powerpoint/2010/main" val="1045423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25</a:t>
            </a:fld>
            <a:endParaRPr lang="en-US" dirty="0"/>
          </a:p>
        </p:txBody>
      </p:sp>
    </p:spTree>
    <p:extLst>
      <p:ext uri="{BB962C8B-B14F-4D97-AF65-F5344CB8AC3E}">
        <p14:creationId xmlns:p14="http://schemas.microsoft.com/office/powerpoint/2010/main" val="2417346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26</a:t>
            </a:fld>
            <a:endParaRPr lang="en-US" dirty="0"/>
          </a:p>
        </p:txBody>
      </p:sp>
    </p:spTree>
    <p:extLst>
      <p:ext uri="{BB962C8B-B14F-4D97-AF65-F5344CB8AC3E}">
        <p14:creationId xmlns:p14="http://schemas.microsoft.com/office/powerpoint/2010/main" val="1055786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27</a:t>
            </a:fld>
            <a:endParaRPr lang="en-US" dirty="0"/>
          </a:p>
        </p:txBody>
      </p:sp>
    </p:spTree>
    <p:extLst>
      <p:ext uri="{BB962C8B-B14F-4D97-AF65-F5344CB8AC3E}">
        <p14:creationId xmlns:p14="http://schemas.microsoft.com/office/powerpoint/2010/main" val="1751839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28</a:t>
            </a:fld>
            <a:endParaRPr lang="en-US" dirty="0"/>
          </a:p>
        </p:txBody>
      </p:sp>
    </p:spTree>
    <p:extLst>
      <p:ext uri="{BB962C8B-B14F-4D97-AF65-F5344CB8AC3E}">
        <p14:creationId xmlns:p14="http://schemas.microsoft.com/office/powerpoint/2010/main" val="434056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29</a:t>
            </a:fld>
            <a:endParaRPr lang="en-US" dirty="0"/>
          </a:p>
        </p:txBody>
      </p:sp>
    </p:spTree>
    <p:extLst>
      <p:ext uri="{BB962C8B-B14F-4D97-AF65-F5344CB8AC3E}">
        <p14:creationId xmlns:p14="http://schemas.microsoft.com/office/powerpoint/2010/main" val="16723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3</a:t>
            </a:fld>
            <a:endParaRPr lang="en-US" dirty="0"/>
          </a:p>
        </p:txBody>
      </p:sp>
    </p:spTree>
    <p:extLst>
      <p:ext uri="{BB962C8B-B14F-4D97-AF65-F5344CB8AC3E}">
        <p14:creationId xmlns:p14="http://schemas.microsoft.com/office/powerpoint/2010/main" val="289914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4</a:t>
            </a:fld>
            <a:endParaRPr lang="en-US" dirty="0"/>
          </a:p>
        </p:txBody>
      </p:sp>
    </p:spTree>
    <p:extLst>
      <p:ext uri="{BB962C8B-B14F-4D97-AF65-F5344CB8AC3E}">
        <p14:creationId xmlns:p14="http://schemas.microsoft.com/office/powerpoint/2010/main" val="1754352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5</a:t>
            </a:fld>
            <a:endParaRPr lang="en-US" dirty="0"/>
          </a:p>
        </p:txBody>
      </p:sp>
    </p:spTree>
    <p:extLst>
      <p:ext uri="{BB962C8B-B14F-4D97-AF65-F5344CB8AC3E}">
        <p14:creationId xmlns:p14="http://schemas.microsoft.com/office/powerpoint/2010/main" val="3306030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6</a:t>
            </a:fld>
            <a:endParaRPr lang="en-US" dirty="0"/>
          </a:p>
        </p:txBody>
      </p:sp>
    </p:spTree>
    <p:extLst>
      <p:ext uri="{BB962C8B-B14F-4D97-AF65-F5344CB8AC3E}">
        <p14:creationId xmlns:p14="http://schemas.microsoft.com/office/powerpoint/2010/main" val="160092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7</a:t>
            </a:fld>
            <a:endParaRPr lang="en-US" dirty="0"/>
          </a:p>
        </p:txBody>
      </p:sp>
    </p:spTree>
    <p:extLst>
      <p:ext uri="{BB962C8B-B14F-4D97-AF65-F5344CB8AC3E}">
        <p14:creationId xmlns:p14="http://schemas.microsoft.com/office/powerpoint/2010/main" val="199969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8</a:t>
            </a:fld>
            <a:endParaRPr lang="en-US" dirty="0"/>
          </a:p>
        </p:txBody>
      </p:sp>
    </p:spTree>
    <p:extLst>
      <p:ext uri="{BB962C8B-B14F-4D97-AF65-F5344CB8AC3E}">
        <p14:creationId xmlns:p14="http://schemas.microsoft.com/office/powerpoint/2010/main" val="3741137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C0960-6221-4D4A-89CF-D5D1775F5160}" type="slidenum">
              <a:rPr lang="en-US" smtClean="0"/>
              <a:t>9</a:t>
            </a:fld>
            <a:endParaRPr lang="en-US" dirty="0"/>
          </a:p>
        </p:txBody>
      </p:sp>
    </p:spTree>
    <p:extLst>
      <p:ext uri="{BB962C8B-B14F-4D97-AF65-F5344CB8AC3E}">
        <p14:creationId xmlns:p14="http://schemas.microsoft.com/office/powerpoint/2010/main" val="388630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B22C51E-A627-454D-B579-0720CBE04179}" type="datetimeFigureOut">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DA41BB-775E-406A-A342-D3FCFD01AA58}"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55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2C51E-A627-454D-B579-0720CBE04179}" type="datetimeFigureOut">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DA41BB-775E-406A-A342-D3FCFD01AA58}" type="slidenum">
              <a:rPr lang="en-US" smtClean="0"/>
              <a:t>‹#›</a:t>
            </a:fld>
            <a:endParaRPr lang="en-US" dirty="0"/>
          </a:p>
        </p:txBody>
      </p:sp>
    </p:spTree>
    <p:extLst>
      <p:ext uri="{BB962C8B-B14F-4D97-AF65-F5344CB8AC3E}">
        <p14:creationId xmlns:p14="http://schemas.microsoft.com/office/powerpoint/2010/main" val="92716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2C51E-A627-454D-B579-0720CBE04179}" type="datetimeFigureOut">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DA41BB-775E-406A-A342-D3FCFD01AA5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16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2C51E-A627-454D-B579-0720CBE04179}" type="datetimeFigureOut">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DA41BB-775E-406A-A342-D3FCFD01AA58}" type="slidenum">
              <a:rPr lang="en-US" smtClean="0"/>
              <a:t>‹#›</a:t>
            </a:fld>
            <a:endParaRPr lang="en-US" dirty="0"/>
          </a:p>
        </p:txBody>
      </p:sp>
    </p:spTree>
    <p:extLst>
      <p:ext uri="{BB962C8B-B14F-4D97-AF65-F5344CB8AC3E}">
        <p14:creationId xmlns:p14="http://schemas.microsoft.com/office/powerpoint/2010/main" val="353579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22C51E-A627-454D-B579-0720CBE04179}" type="datetimeFigureOut">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DA41BB-775E-406A-A342-D3FCFD01AA58}"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39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22C51E-A627-454D-B579-0720CBE04179}"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DA41BB-775E-406A-A342-D3FCFD01AA58}" type="slidenum">
              <a:rPr lang="en-US" smtClean="0"/>
              <a:t>‹#›</a:t>
            </a:fld>
            <a:endParaRPr lang="en-US" dirty="0"/>
          </a:p>
        </p:txBody>
      </p:sp>
    </p:spTree>
    <p:extLst>
      <p:ext uri="{BB962C8B-B14F-4D97-AF65-F5344CB8AC3E}">
        <p14:creationId xmlns:p14="http://schemas.microsoft.com/office/powerpoint/2010/main" val="185956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22C51E-A627-454D-B579-0720CBE04179}" type="datetimeFigureOut">
              <a:rPr lang="en-US" smtClean="0"/>
              <a:t>10/9/2019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DA41BB-775E-406A-A342-D3FCFD01AA58}" type="slidenum">
              <a:rPr lang="en-US" smtClean="0"/>
              <a:t>‹#›</a:t>
            </a:fld>
            <a:endParaRPr lang="en-US" dirty="0"/>
          </a:p>
        </p:txBody>
      </p:sp>
    </p:spTree>
    <p:extLst>
      <p:ext uri="{BB962C8B-B14F-4D97-AF65-F5344CB8AC3E}">
        <p14:creationId xmlns:p14="http://schemas.microsoft.com/office/powerpoint/2010/main" val="346285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22C51E-A627-454D-B579-0720CBE04179}" type="datetimeFigureOut">
              <a:rPr lang="en-US" smtClean="0"/>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DA41BB-775E-406A-A342-D3FCFD01AA58}" type="slidenum">
              <a:rPr lang="en-US" smtClean="0"/>
              <a:t>‹#›</a:t>
            </a:fld>
            <a:endParaRPr lang="en-US" dirty="0"/>
          </a:p>
        </p:txBody>
      </p:sp>
    </p:spTree>
    <p:extLst>
      <p:ext uri="{BB962C8B-B14F-4D97-AF65-F5344CB8AC3E}">
        <p14:creationId xmlns:p14="http://schemas.microsoft.com/office/powerpoint/2010/main" val="54234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2C51E-A627-454D-B579-0720CBE04179}" type="datetimeFigureOut">
              <a:rPr lang="en-US" smtClean="0"/>
              <a:t>10/9/2019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DA41BB-775E-406A-A342-D3FCFD01AA58}" type="slidenum">
              <a:rPr lang="en-US" smtClean="0"/>
              <a:t>‹#›</a:t>
            </a:fld>
            <a:endParaRPr lang="en-US" dirty="0"/>
          </a:p>
        </p:txBody>
      </p:sp>
    </p:spTree>
    <p:extLst>
      <p:ext uri="{BB962C8B-B14F-4D97-AF65-F5344CB8AC3E}">
        <p14:creationId xmlns:p14="http://schemas.microsoft.com/office/powerpoint/2010/main" val="215815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22C51E-A627-454D-B579-0720CBE04179}"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DA41BB-775E-406A-A342-D3FCFD01AA58}" type="slidenum">
              <a:rPr lang="en-US" smtClean="0"/>
              <a:t>‹#›</a:t>
            </a:fld>
            <a:endParaRPr lang="en-US" dirty="0"/>
          </a:p>
        </p:txBody>
      </p:sp>
    </p:spTree>
    <p:extLst>
      <p:ext uri="{BB962C8B-B14F-4D97-AF65-F5344CB8AC3E}">
        <p14:creationId xmlns:p14="http://schemas.microsoft.com/office/powerpoint/2010/main" val="263188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22C51E-A627-454D-B579-0720CBE04179}"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DA41BB-775E-406A-A342-D3FCFD01AA58}"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92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B22C51E-A627-454D-B579-0720CBE04179}" type="datetimeFigureOut">
              <a:rPr lang="en-US" smtClean="0"/>
              <a:t>10/9/2019</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2DA41BB-775E-406A-A342-D3FCFD01AA58}"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21634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mailto:Justine.Shorter@NDRN.org" TargetMode="External"/><Relationship Id="rId4" Type="http://schemas.openxmlformats.org/officeDocument/2006/relationships/hyperlink" Target="mailto:vnovack@americanprogress.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heading"/>
          <p:cNvSpPr>
            <a:spLocks noGrp="1"/>
          </p:cNvSpPr>
          <p:nvPr>
            <p:ph type="subTitle" idx="1"/>
          </p:nvPr>
        </p:nvSpPr>
        <p:spPr>
          <a:xfrm>
            <a:off x="224444" y="5065224"/>
            <a:ext cx="7940733" cy="1101725"/>
          </a:xfrm>
        </p:spPr>
        <p:txBody>
          <a:bodyPr>
            <a:noAutofit/>
          </a:bodyPr>
          <a:lstStyle/>
          <a:p>
            <a:pPr algn="r">
              <a:defRPr/>
            </a:pPr>
            <a:r>
              <a:rPr lang="en-US" sz="2800" i="1" dirty="0">
                <a:solidFill>
                  <a:schemeClr val="bg2">
                    <a:lumMod val="50000"/>
                  </a:schemeClr>
                </a:solidFill>
              </a:rPr>
              <a:t>Reimagining How We Prepare for, Respond to </a:t>
            </a:r>
          </a:p>
          <a:p>
            <a:pPr algn="r">
              <a:defRPr/>
            </a:pPr>
            <a:r>
              <a:rPr lang="en-US" sz="2800" i="1" dirty="0">
                <a:solidFill>
                  <a:schemeClr val="bg2">
                    <a:lumMod val="50000"/>
                  </a:schemeClr>
                </a:solidFill>
              </a:rPr>
              <a:t>and Recover from Disasters, Humanitarian Crises </a:t>
            </a:r>
          </a:p>
          <a:p>
            <a:pPr algn="r">
              <a:defRPr/>
            </a:pPr>
            <a:r>
              <a:rPr lang="en-US" sz="2800" i="1" dirty="0">
                <a:solidFill>
                  <a:schemeClr val="bg2">
                    <a:lumMod val="50000"/>
                  </a:schemeClr>
                </a:solidFill>
              </a:rPr>
              <a:t>&amp; Other Emergencies</a:t>
            </a:r>
            <a:endParaRPr lang="en-US" sz="2800" b="1" dirty="0">
              <a:solidFill>
                <a:schemeClr val="bg2">
                  <a:lumMod val="50000"/>
                </a:schemeClr>
              </a:solidFill>
            </a:endParaRPr>
          </a:p>
        </p:txBody>
      </p:sp>
      <p:sp>
        <p:nvSpPr>
          <p:cNvPr id="6" name="Facilitated by"/>
          <p:cNvSpPr txBox="1"/>
          <p:nvPr/>
        </p:nvSpPr>
        <p:spPr>
          <a:xfrm>
            <a:off x="8689241" y="5065224"/>
            <a:ext cx="2635135" cy="1200329"/>
          </a:xfrm>
          <a:prstGeom prst="rect">
            <a:avLst/>
          </a:prstGeom>
          <a:noFill/>
        </p:spPr>
        <p:txBody>
          <a:bodyPr wrap="square" rtlCol="0">
            <a:spAutoFit/>
          </a:bodyPr>
          <a:lstStyle/>
          <a:p>
            <a:r>
              <a:rPr lang="en-US" sz="2400" i="1" dirty="0"/>
              <a:t>Facilitated by </a:t>
            </a:r>
          </a:p>
          <a:p>
            <a:r>
              <a:rPr lang="en-US" sz="2400" i="1" dirty="0"/>
              <a:t>Justice Shorter </a:t>
            </a:r>
          </a:p>
          <a:p>
            <a:r>
              <a:rPr lang="en-US" sz="2400" i="1" dirty="0"/>
              <a:t>&amp; Valerie Novack </a:t>
            </a:r>
            <a:endParaRPr lang="en-US" sz="2400" dirty="0"/>
          </a:p>
        </p:txBody>
      </p:sp>
      <p:sp>
        <p:nvSpPr>
          <p:cNvPr id="4" name="Facing Flames"/>
          <p:cNvSpPr>
            <a:spLocks noGrp="1"/>
          </p:cNvSpPr>
          <p:nvPr>
            <p:ph type="ctrTitle"/>
          </p:nvPr>
        </p:nvSpPr>
        <p:spPr>
          <a:xfrm>
            <a:off x="3042458" y="1446415"/>
            <a:ext cx="7499465" cy="2228919"/>
          </a:xfrm>
        </p:spPr>
        <p:txBody>
          <a:bodyPr>
            <a:noAutofit/>
          </a:bodyPr>
          <a:lstStyle/>
          <a:p>
            <a:pPr>
              <a:defRPr/>
            </a:pPr>
            <a:r>
              <a:rPr lang="en-US" sz="7200" dirty="0"/>
              <a:t>A Disability Justice Approach To Disaster Assistance</a:t>
            </a:r>
          </a:p>
        </p:txBody>
      </p:sp>
    </p:spTree>
    <p:extLst>
      <p:ext uri="{BB962C8B-B14F-4D97-AF65-F5344CB8AC3E}">
        <p14:creationId xmlns:p14="http://schemas.microsoft.com/office/powerpoint/2010/main" val="1442706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llar bills blowing a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280" y="1575816"/>
            <a:ext cx="4876800" cy="4876800"/>
          </a:xfrm>
          <a:prstGeom prst="rect">
            <a:avLst/>
          </a:prstGeom>
        </p:spPr>
      </p:pic>
      <p:sp>
        <p:nvSpPr>
          <p:cNvPr id="3" name="Content Placeholder 2"/>
          <p:cNvSpPr>
            <a:spLocks noGrp="1"/>
          </p:cNvSpPr>
          <p:nvPr>
            <p:ph idx="1"/>
          </p:nvPr>
        </p:nvSpPr>
        <p:spPr>
          <a:xfrm>
            <a:off x="1024128" y="2084832"/>
            <a:ext cx="6336792" cy="4224528"/>
          </a:xfrm>
        </p:spPr>
        <p:txBody>
          <a:bodyPr>
            <a:normAutofit fontScale="92500" lnSpcReduction="20000"/>
          </a:bodyPr>
          <a:lstStyle/>
          <a:p>
            <a:pPr lvl="0">
              <a:buFont typeface="Arial" panose="020B0604020202020204" pitchFamily="34" charset="0"/>
              <a:buChar char="•"/>
            </a:pPr>
            <a:r>
              <a:rPr lang="en-US" sz="3000" dirty="0"/>
              <a:t> The application of American Capitalism has contributed to histories of harm to people and Earth. We must rethink the use and distribution of resources which requires a rethinking of our specific economic system. </a:t>
            </a:r>
          </a:p>
          <a:p>
            <a:pPr lvl="0">
              <a:buFont typeface="Arial" panose="020B0604020202020204" pitchFamily="34" charset="0"/>
              <a:buChar char="•"/>
            </a:pPr>
            <a:r>
              <a:rPr lang="en-US" sz="3000" dirty="0"/>
              <a:t> Resources, services and other preparedness and response efforts are often linked to wealth and is disproportionately harmful to lower income citizens, including many with disabilities and people of color.</a:t>
            </a:r>
          </a:p>
        </p:txBody>
      </p:sp>
      <p:sp>
        <p:nvSpPr>
          <p:cNvPr id="2" name="Title 1"/>
          <p:cNvSpPr>
            <a:spLocks noGrp="1"/>
          </p:cNvSpPr>
          <p:nvPr>
            <p:ph type="title"/>
          </p:nvPr>
        </p:nvSpPr>
        <p:spPr/>
        <p:txBody>
          <a:bodyPr/>
          <a:lstStyle/>
          <a:p>
            <a:r>
              <a:rPr lang="en-US" dirty="0"/>
              <a:t>Principle #3 | Anti-Capitalist Politic </a:t>
            </a:r>
          </a:p>
        </p:txBody>
      </p:sp>
    </p:spTree>
    <p:extLst>
      <p:ext uri="{BB962C8B-B14F-4D97-AF65-F5344CB8AC3E}">
        <p14:creationId xmlns:p14="http://schemas.microsoft.com/office/powerpoint/2010/main" val="263458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ipart of a clipboard"/>
          <p:cNvPicPr>
            <a:picLocks noChangeAspect="1"/>
          </p:cNvPicPr>
          <p:nvPr/>
        </p:nvPicPr>
        <p:blipFill rotWithShape="1">
          <a:blip r:embed="rId3" cstate="print">
            <a:extLst>
              <a:ext uri="{28A0092B-C50C-407E-A947-70E740481C1C}">
                <a14:useLocalDpi xmlns:a14="http://schemas.microsoft.com/office/drawing/2010/main" val="0"/>
              </a:ext>
            </a:extLst>
          </a:blip>
          <a:srcRect l="8894" r="19503"/>
          <a:stretch/>
        </p:blipFill>
        <p:spPr>
          <a:xfrm>
            <a:off x="5762442" y="337170"/>
            <a:ext cx="1289895" cy="1618089"/>
          </a:xfrm>
          <a:prstGeom prst="rect">
            <a:avLst/>
          </a:prstGeom>
        </p:spPr>
      </p:pic>
      <p:sp>
        <p:nvSpPr>
          <p:cNvPr id="3" name="Content Placeholder 2"/>
          <p:cNvSpPr>
            <a:spLocks noGrp="1"/>
          </p:cNvSpPr>
          <p:nvPr>
            <p:ph idx="1"/>
          </p:nvPr>
        </p:nvSpPr>
        <p:spPr>
          <a:xfrm>
            <a:off x="768096" y="2228088"/>
            <a:ext cx="9400032" cy="4023360"/>
          </a:xfrm>
        </p:spPr>
        <p:txBody>
          <a:bodyPr>
            <a:noAutofit/>
          </a:bodyPr>
          <a:lstStyle/>
          <a:p>
            <a:pPr lvl="0">
              <a:buFont typeface="Arial" panose="020B0604020202020204" pitchFamily="34" charset="0"/>
              <a:buChar char="•"/>
            </a:pPr>
            <a:r>
              <a:rPr lang="en-US" sz="2400" dirty="0"/>
              <a:t> Consider how economic development contributes to extreme weather and disaster events such as oil spills, water pollutants, flooding, etc.,</a:t>
            </a:r>
          </a:p>
          <a:p>
            <a:pPr lvl="0">
              <a:buFont typeface="Arial" panose="020B0604020202020204" pitchFamily="34" charset="0"/>
              <a:buChar char="•"/>
            </a:pPr>
            <a:r>
              <a:rPr lang="en-US" sz="2400" dirty="0"/>
              <a:t> Prioritize rebuilding in underserved communities destroyed by disasters. Focus on including those in low income areas/homeless populations. </a:t>
            </a:r>
          </a:p>
        </p:txBody>
      </p:sp>
      <p:sp>
        <p:nvSpPr>
          <p:cNvPr id="2" name="Title 1"/>
          <p:cNvSpPr>
            <a:spLocks noGrp="1"/>
          </p:cNvSpPr>
          <p:nvPr>
            <p:ph type="title"/>
          </p:nvPr>
        </p:nvSpPr>
        <p:spPr/>
        <p:txBody>
          <a:bodyPr/>
          <a:lstStyle/>
          <a:p>
            <a:r>
              <a:rPr lang="en-US" dirty="0"/>
              <a:t>Actions To Consider</a:t>
            </a:r>
          </a:p>
        </p:txBody>
      </p:sp>
    </p:spTree>
    <p:extLst>
      <p:ext uri="{BB962C8B-B14F-4D97-AF65-F5344CB8AC3E}">
        <p14:creationId xmlns:p14="http://schemas.microsoft.com/office/powerpoint/2010/main" val="217727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ipart of a clipboard"/>
          <p:cNvPicPr>
            <a:picLocks noChangeAspect="1"/>
          </p:cNvPicPr>
          <p:nvPr/>
        </p:nvPicPr>
        <p:blipFill rotWithShape="1">
          <a:blip r:embed="rId3" cstate="print">
            <a:extLst>
              <a:ext uri="{28A0092B-C50C-407E-A947-70E740481C1C}">
                <a14:useLocalDpi xmlns:a14="http://schemas.microsoft.com/office/drawing/2010/main" val="0"/>
              </a:ext>
            </a:extLst>
          </a:blip>
          <a:srcRect l="8894" r="19503"/>
          <a:stretch/>
        </p:blipFill>
        <p:spPr>
          <a:xfrm>
            <a:off x="5762442" y="337170"/>
            <a:ext cx="1289895" cy="1618089"/>
          </a:xfrm>
          <a:prstGeom prst="rect">
            <a:avLst/>
          </a:prstGeom>
        </p:spPr>
      </p:pic>
      <p:sp>
        <p:nvSpPr>
          <p:cNvPr id="3" name="Content Placeholder 2"/>
          <p:cNvSpPr>
            <a:spLocks noGrp="1"/>
          </p:cNvSpPr>
          <p:nvPr>
            <p:ph idx="1"/>
          </p:nvPr>
        </p:nvSpPr>
        <p:spPr>
          <a:xfrm>
            <a:off x="768096" y="2228088"/>
            <a:ext cx="9400032" cy="4023360"/>
          </a:xfrm>
        </p:spPr>
        <p:txBody>
          <a:bodyPr>
            <a:noAutofit/>
          </a:bodyPr>
          <a:lstStyle/>
          <a:p>
            <a:pPr lvl="0">
              <a:buFont typeface="Arial" panose="020B0604020202020204" pitchFamily="34" charset="0"/>
              <a:buChar char="•"/>
            </a:pPr>
            <a:r>
              <a:rPr lang="en-US" sz="2400" dirty="0"/>
              <a:t>Address the potential cost prohibitive nature of personal preparedness for members of your community by co-creating individualized plans that are resourceful/realistic.   </a:t>
            </a:r>
          </a:p>
          <a:p>
            <a:pPr lvl="0">
              <a:buFont typeface="Arial" panose="020B0604020202020204" pitchFamily="34" charset="0"/>
              <a:buChar char="•"/>
            </a:pPr>
            <a:r>
              <a:rPr lang="en-US" sz="2400" dirty="0"/>
              <a:t> Determine who is receiving the financial benefits of grants and assistance through public record requests under the Freedom of Information Act (FOIA) or other relevant state statutes. Hold government agencies accountable for addressing inequities in assistance.</a:t>
            </a:r>
          </a:p>
        </p:txBody>
      </p:sp>
      <p:sp>
        <p:nvSpPr>
          <p:cNvPr id="2" name="Title 1"/>
          <p:cNvSpPr>
            <a:spLocks noGrp="1"/>
          </p:cNvSpPr>
          <p:nvPr>
            <p:ph type="title"/>
          </p:nvPr>
        </p:nvSpPr>
        <p:spPr/>
        <p:txBody>
          <a:bodyPr/>
          <a:lstStyle/>
          <a:p>
            <a:r>
              <a:rPr lang="en-US" dirty="0"/>
              <a:t>Actions To Consider</a:t>
            </a:r>
          </a:p>
        </p:txBody>
      </p:sp>
    </p:spTree>
    <p:extLst>
      <p:ext uri="{BB962C8B-B14F-4D97-AF65-F5344CB8AC3E}">
        <p14:creationId xmlns:p14="http://schemas.microsoft.com/office/powerpoint/2010/main" val="69100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GBT flag wav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289" y="5078675"/>
            <a:ext cx="3082989" cy="1779325"/>
          </a:xfrm>
          <a:prstGeom prst="rect">
            <a:avLst/>
          </a:prstGeom>
        </p:spPr>
      </p:pic>
      <p:pic>
        <p:nvPicPr>
          <p:cNvPr id="5" name="Picture 4" descr="Three women holding up their arms flexing with headbands like Rosie the Rive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7927" y="3439541"/>
            <a:ext cx="3171825" cy="1962150"/>
          </a:xfrm>
          <a:prstGeom prst="rect">
            <a:avLst/>
          </a:prstGeom>
        </p:spPr>
      </p:pic>
      <p:pic>
        <p:nvPicPr>
          <p:cNvPr id="4" name="Picture 3" descr="London protesters holding &quot;Climate Justice&quot; bann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2560" y="2308439"/>
            <a:ext cx="2960097" cy="2092881"/>
          </a:xfrm>
          <a:prstGeom prst="rect">
            <a:avLst/>
          </a:prstGeom>
        </p:spPr>
      </p:pic>
      <p:sp>
        <p:nvSpPr>
          <p:cNvPr id="3" name="Content Placeholder 2"/>
          <p:cNvSpPr>
            <a:spLocks noGrp="1"/>
          </p:cNvSpPr>
          <p:nvPr>
            <p:ph idx="1"/>
          </p:nvPr>
        </p:nvSpPr>
        <p:spPr>
          <a:xfrm>
            <a:off x="958634" y="2380488"/>
            <a:ext cx="4621255" cy="4080256"/>
          </a:xfrm>
        </p:spPr>
        <p:txBody>
          <a:bodyPr>
            <a:noAutofit/>
          </a:bodyPr>
          <a:lstStyle/>
          <a:p>
            <a:pPr lvl="0">
              <a:buFont typeface="Arial" panose="020B0604020202020204" pitchFamily="34" charset="0"/>
              <a:buChar char="•"/>
            </a:pPr>
            <a:r>
              <a:rPr lang="en-US" sz="3200" dirty="0"/>
              <a:t> Recognizing the whole identities of disaster impacted people with disabilities also connects you to other overlapping issue areas. </a:t>
            </a:r>
          </a:p>
          <a:p>
            <a:pPr marL="0" lvl="0" indent="0">
              <a:buNone/>
            </a:pPr>
            <a:endParaRPr lang="en-US" sz="2400" dirty="0"/>
          </a:p>
        </p:txBody>
      </p:sp>
      <p:sp>
        <p:nvSpPr>
          <p:cNvPr id="2" name="Title 1"/>
          <p:cNvSpPr>
            <a:spLocks noGrp="1"/>
          </p:cNvSpPr>
          <p:nvPr>
            <p:ph type="title"/>
          </p:nvPr>
        </p:nvSpPr>
        <p:spPr>
          <a:xfrm>
            <a:off x="1024127" y="585216"/>
            <a:ext cx="10505625" cy="1499616"/>
          </a:xfrm>
        </p:spPr>
        <p:txBody>
          <a:bodyPr/>
          <a:lstStyle/>
          <a:p>
            <a:r>
              <a:rPr lang="en-US" dirty="0"/>
              <a:t>Principle #4 | </a:t>
            </a:r>
            <a:br>
              <a:rPr lang="en-US" dirty="0"/>
            </a:br>
            <a:r>
              <a:rPr lang="en-US" dirty="0"/>
              <a:t>Commitment to Cross Movement Organizing </a:t>
            </a:r>
          </a:p>
        </p:txBody>
      </p:sp>
    </p:spTree>
    <p:extLst>
      <p:ext uri="{BB962C8B-B14F-4D97-AF65-F5344CB8AC3E}">
        <p14:creationId xmlns:p14="http://schemas.microsoft.com/office/powerpoint/2010/main" val="218033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shapes overlapping one ano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222" y="2391662"/>
            <a:ext cx="3863458" cy="3033778"/>
          </a:xfrm>
          <a:prstGeom prst="rect">
            <a:avLst/>
          </a:prstGeom>
        </p:spPr>
      </p:pic>
      <p:sp>
        <p:nvSpPr>
          <p:cNvPr id="3" name="Content Placeholder 2"/>
          <p:cNvSpPr>
            <a:spLocks noGrp="1"/>
          </p:cNvSpPr>
          <p:nvPr>
            <p:ph idx="1"/>
          </p:nvPr>
        </p:nvSpPr>
        <p:spPr>
          <a:xfrm>
            <a:off x="709124" y="2239262"/>
            <a:ext cx="7230916" cy="4519169"/>
          </a:xfrm>
        </p:spPr>
        <p:txBody>
          <a:bodyPr>
            <a:noAutofit/>
          </a:bodyPr>
          <a:lstStyle/>
          <a:p>
            <a:pPr lvl="0">
              <a:buFont typeface="Arial" panose="020B0604020202020204" pitchFamily="34" charset="0"/>
              <a:buChar char="•"/>
            </a:pPr>
            <a:r>
              <a:rPr lang="en-US" sz="2800" dirty="0"/>
              <a:t> Cross movement organizing helps to make sure organizations that may not traditionally be doing emergency preparedness work, are made aware of certain necessary aspects of inclusive disaster planning, making their movements more educated. Likewise, your organization might not focus on other social movement work, but will gain a better understanding of the needs of diverse groups of individuals from work being done in other spheres</a:t>
            </a:r>
            <a:r>
              <a:rPr lang="en-US" sz="2400" dirty="0"/>
              <a:t>.</a:t>
            </a:r>
          </a:p>
        </p:txBody>
      </p:sp>
      <p:sp>
        <p:nvSpPr>
          <p:cNvPr id="2" name="Title 1"/>
          <p:cNvSpPr>
            <a:spLocks noGrp="1"/>
          </p:cNvSpPr>
          <p:nvPr>
            <p:ph type="title"/>
          </p:nvPr>
        </p:nvSpPr>
        <p:spPr>
          <a:xfrm>
            <a:off x="1024127" y="585216"/>
            <a:ext cx="10505625" cy="1499616"/>
          </a:xfrm>
        </p:spPr>
        <p:txBody>
          <a:bodyPr/>
          <a:lstStyle/>
          <a:p>
            <a:r>
              <a:rPr lang="en-US" dirty="0"/>
              <a:t>Principle #4 (Continued) | </a:t>
            </a:r>
            <a:br>
              <a:rPr lang="en-US" dirty="0"/>
            </a:br>
            <a:r>
              <a:rPr lang="en-US" dirty="0"/>
              <a:t>Commitment to Cross Movement Organizing </a:t>
            </a:r>
          </a:p>
        </p:txBody>
      </p:sp>
    </p:spTree>
    <p:extLst>
      <p:ext uri="{BB962C8B-B14F-4D97-AF65-F5344CB8AC3E}">
        <p14:creationId xmlns:p14="http://schemas.microsoft.com/office/powerpoint/2010/main" val="1559396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ipart of a clipboard"/>
          <p:cNvPicPr>
            <a:picLocks noChangeAspect="1"/>
          </p:cNvPicPr>
          <p:nvPr/>
        </p:nvPicPr>
        <p:blipFill rotWithShape="1">
          <a:blip r:embed="rId3" cstate="print">
            <a:extLst>
              <a:ext uri="{28A0092B-C50C-407E-A947-70E740481C1C}">
                <a14:useLocalDpi xmlns:a14="http://schemas.microsoft.com/office/drawing/2010/main" val="0"/>
              </a:ext>
            </a:extLst>
          </a:blip>
          <a:srcRect l="8894" r="19503"/>
          <a:stretch/>
        </p:blipFill>
        <p:spPr>
          <a:xfrm>
            <a:off x="5762442" y="337170"/>
            <a:ext cx="1289895" cy="1618089"/>
          </a:xfrm>
          <a:prstGeom prst="rect">
            <a:avLst/>
          </a:prstGeom>
        </p:spPr>
      </p:pic>
      <p:sp>
        <p:nvSpPr>
          <p:cNvPr id="3" name="Content Placeholder 2"/>
          <p:cNvSpPr>
            <a:spLocks noGrp="1"/>
          </p:cNvSpPr>
          <p:nvPr>
            <p:ph idx="1"/>
          </p:nvPr>
        </p:nvSpPr>
        <p:spPr>
          <a:xfrm>
            <a:off x="1024128" y="2300220"/>
            <a:ext cx="9720071" cy="4009140"/>
          </a:xfrm>
        </p:spPr>
        <p:txBody>
          <a:bodyPr>
            <a:normAutofit/>
          </a:bodyPr>
          <a:lstStyle/>
          <a:p>
            <a:pPr lvl="0">
              <a:buFont typeface="Arial" panose="020B0604020202020204" pitchFamily="34" charset="0"/>
              <a:buChar char="•"/>
            </a:pPr>
            <a:r>
              <a:rPr lang="en-US" sz="2400" dirty="0"/>
              <a:t> Build multiagency continuity plans to ‘share the load’.  Know what problems you are trying to prevent and for which people. Build coalitions that directly partners marginalized communities with disaster leaders/government officials. </a:t>
            </a:r>
          </a:p>
          <a:p>
            <a:pPr lvl="0">
              <a:buFont typeface="Arial" panose="020B0604020202020204" pitchFamily="34" charset="0"/>
              <a:buChar char="•"/>
            </a:pPr>
            <a:r>
              <a:rPr lang="en-US" sz="2400" dirty="0"/>
              <a:t> Disasters don’t discriminate but environmental barriers and attitudinal biases do create systemic inequality that disproportionately effect individuals with disabilities. Create plans that intentionally prepare regionally across historically underserved groups. These plans must consider the histories of harm present for such communities.</a:t>
            </a:r>
          </a:p>
        </p:txBody>
      </p:sp>
      <p:sp>
        <p:nvSpPr>
          <p:cNvPr id="2" name="Title 1"/>
          <p:cNvSpPr>
            <a:spLocks noGrp="1"/>
          </p:cNvSpPr>
          <p:nvPr>
            <p:ph type="title"/>
          </p:nvPr>
        </p:nvSpPr>
        <p:spPr>
          <a:xfrm>
            <a:off x="1024128" y="568887"/>
            <a:ext cx="9720072" cy="1499616"/>
          </a:xfrm>
        </p:spPr>
        <p:txBody>
          <a:bodyPr/>
          <a:lstStyle/>
          <a:p>
            <a:r>
              <a:rPr lang="en-US" dirty="0"/>
              <a:t>Actions To Consider </a:t>
            </a:r>
          </a:p>
        </p:txBody>
      </p:sp>
    </p:spTree>
    <p:extLst>
      <p:ext uri="{BB962C8B-B14F-4D97-AF65-F5344CB8AC3E}">
        <p14:creationId xmlns:p14="http://schemas.microsoft.com/office/powerpoint/2010/main" val="279304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ople with disabilities holding their arms up toge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8" y="2265680"/>
            <a:ext cx="5658484" cy="3042460"/>
          </a:xfrm>
          <a:prstGeom prst="rect">
            <a:avLst/>
          </a:prstGeom>
        </p:spPr>
      </p:pic>
      <p:sp>
        <p:nvSpPr>
          <p:cNvPr id="3" name="Content Placeholder 2"/>
          <p:cNvSpPr>
            <a:spLocks noGrp="1"/>
          </p:cNvSpPr>
          <p:nvPr>
            <p:ph idx="1"/>
          </p:nvPr>
        </p:nvSpPr>
        <p:spPr>
          <a:xfrm>
            <a:off x="6969760" y="3291840"/>
            <a:ext cx="4185920" cy="2976880"/>
          </a:xfrm>
        </p:spPr>
        <p:txBody>
          <a:bodyPr>
            <a:normAutofit/>
          </a:bodyPr>
          <a:lstStyle/>
          <a:p>
            <a:pPr>
              <a:buFont typeface="Arial" panose="020B0604020202020204" pitchFamily="34" charset="0"/>
              <a:buChar char="•"/>
            </a:pPr>
            <a:r>
              <a:rPr lang="en-US" sz="2400" dirty="0"/>
              <a:t> If we can agree that people have inherent worth then all disaster assistance activities should prioritize safety, dignity, accountability, participation and do no harm.   </a:t>
            </a:r>
          </a:p>
        </p:txBody>
      </p:sp>
      <p:sp>
        <p:nvSpPr>
          <p:cNvPr id="2" name="Title 1"/>
          <p:cNvSpPr>
            <a:spLocks noGrp="1"/>
          </p:cNvSpPr>
          <p:nvPr>
            <p:ph type="title"/>
          </p:nvPr>
        </p:nvSpPr>
        <p:spPr/>
        <p:txBody>
          <a:bodyPr/>
          <a:lstStyle/>
          <a:p>
            <a:r>
              <a:rPr lang="en-US" dirty="0"/>
              <a:t>Principle #5 | Recognizing Wholeness </a:t>
            </a:r>
          </a:p>
        </p:txBody>
      </p:sp>
    </p:spTree>
    <p:extLst>
      <p:ext uri="{BB962C8B-B14F-4D97-AF65-F5344CB8AC3E}">
        <p14:creationId xmlns:p14="http://schemas.microsoft.com/office/powerpoint/2010/main" val="128632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ipart of a clipboard"/>
          <p:cNvPicPr>
            <a:picLocks noChangeAspect="1"/>
          </p:cNvPicPr>
          <p:nvPr/>
        </p:nvPicPr>
        <p:blipFill rotWithShape="1">
          <a:blip r:embed="rId3" cstate="print">
            <a:extLst>
              <a:ext uri="{28A0092B-C50C-407E-A947-70E740481C1C}">
                <a14:useLocalDpi xmlns:a14="http://schemas.microsoft.com/office/drawing/2010/main" val="0"/>
              </a:ext>
            </a:extLst>
          </a:blip>
          <a:srcRect l="8894" r="19503"/>
          <a:stretch/>
        </p:blipFill>
        <p:spPr>
          <a:xfrm>
            <a:off x="5762442" y="337170"/>
            <a:ext cx="1289895" cy="1618089"/>
          </a:xfrm>
          <a:prstGeom prst="rect">
            <a:avLst/>
          </a:prstGeom>
        </p:spPr>
      </p:pic>
      <p:sp>
        <p:nvSpPr>
          <p:cNvPr id="3" name="Content Placeholder 2"/>
          <p:cNvSpPr>
            <a:spLocks noGrp="1"/>
          </p:cNvSpPr>
          <p:nvPr>
            <p:ph idx="1"/>
          </p:nvPr>
        </p:nvSpPr>
        <p:spPr>
          <a:xfrm>
            <a:off x="1024128" y="2203304"/>
            <a:ext cx="9436607" cy="4106055"/>
          </a:xfrm>
        </p:spPr>
        <p:txBody>
          <a:bodyPr>
            <a:normAutofit/>
          </a:bodyPr>
          <a:lstStyle/>
          <a:p>
            <a:pPr lvl="0">
              <a:buFont typeface="Arial" panose="020B0604020202020204" pitchFamily="34" charset="0"/>
              <a:buChar char="•"/>
            </a:pPr>
            <a:r>
              <a:rPr lang="en-US" sz="2400" dirty="0"/>
              <a:t> Consistently express throughout emergency processes how we intend to make space for survivors to show up as their </a:t>
            </a:r>
            <a:r>
              <a:rPr lang="en-US" sz="2400" b="1" u="sng" dirty="0"/>
              <a:t>whole</a:t>
            </a:r>
            <a:r>
              <a:rPr lang="en-US" sz="2400" dirty="0"/>
              <a:t> selves without fear of mistreatment</a:t>
            </a:r>
          </a:p>
          <a:p>
            <a:pPr lvl="0">
              <a:buFont typeface="Arial" panose="020B0604020202020204" pitchFamily="34" charset="0"/>
              <a:buChar char="•"/>
            </a:pPr>
            <a:r>
              <a:rPr lang="en-US" sz="2400" dirty="0"/>
              <a:t> Remain mindful that people with disabilities are also first responders, emergency managers, part of families, in the community, etc.</a:t>
            </a:r>
          </a:p>
          <a:p>
            <a:pPr lvl="0">
              <a:buFont typeface="Arial" panose="020B0604020202020204" pitchFamily="34" charset="0"/>
              <a:buChar char="•"/>
            </a:pPr>
            <a:r>
              <a:rPr lang="en-US" sz="2400" dirty="0"/>
              <a:t> Utilize the professional/experiential expertise of people with disabilities throughout disasters/emergencies.</a:t>
            </a:r>
          </a:p>
        </p:txBody>
      </p:sp>
      <p:sp>
        <p:nvSpPr>
          <p:cNvPr id="2" name="Title 1"/>
          <p:cNvSpPr>
            <a:spLocks noGrp="1"/>
          </p:cNvSpPr>
          <p:nvPr>
            <p:ph type="title"/>
          </p:nvPr>
        </p:nvSpPr>
        <p:spPr/>
        <p:txBody>
          <a:bodyPr/>
          <a:lstStyle/>
          <a:p>
            <a:r>
              <a:rPr lang="en-US" dirty="0"/>
              <a:t>Actions To Consider</a:t>
            </a:r>
          </a:p>
        </p:txBody>
      </p:sp>
    </p:spTree>
    <p:extLst>
      <p:ext uri="{BB962C8B-B14F-4D97-AF65-F5344CB8AC3E}">
        <p14:creationId xmlns:p14="http://schemas.microsoft.com/office/powerpoint/2010/main" val="305588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oup of kids in front of a building with a large sign that reads &quot;Kids Want Climate Justice&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3086" y="2084832"/>
            <a:ext cx="4650233" cy="3100155"/>
          </a:xfrm>
          <a:prstGeom prst="rect">
            <a:avLst/>
          </a:prstGeom>
        </p:spPr>
      </p:pic>
      <p:sp>
        <p:nvSpPr>
          <p:cNvPr id="3" name="Content Placeholder 2"/>
          <p:cNvSpPr>
            <a:spLocks noGrp="1"/>
          </p:cNvSpPr>
          <p:nvPr>
            <p:ph idx="1"/>
          </p:nvPr>
        </p:nvSpPr>
        <p:spPr>
          <a:xfrm>
            <a:off x="1024129" y="2084832"/>
            <a:ext cx="5361431" cy="4023360"/>
          </a:xfrm>
        </p:spPr>
        <p:txBody>
          <a:bodyPr>
            <a:normAutofit/>
          </a:bodyPr>
          <a:lstStyle/>
          <a:p>
            <a:pPr>
              <a:buFont typeface="Arial" panose="020B0604020202020204" pitchFamily="34" charset="0"/>
              <a:buChar char="•"/>
            </a:pPr>
            <a:r>
              <a:rPr lang="en-US" sz="2800" dirty="0"/>
              <a:t> Sustaining the move towards preparedness and resilience in a way that centers people, communities and body mind needs as a means of effective emergency management.</a:t>
            </a:r>
          </a:p>
        </p:txBody>
      </p:sp>
      <p:sp>
        <p:nvSpPr>
          <p:cNvPr id="2" name="Title 1"/>
          <p:cNvSpPr>
            <a:spLocks noGrp="1"/>
          </p:cNvSpPr>
          <p:nvPr>
            <p:ph type="title"/>
          </p:nvPr>
        </p:nvSpPr>
        <p:spPr/>
        <p:txBody>
          <a:bodyPr/>
          <a:lstStyle/>
          <a:p>
            <a:r>
              <a:rPr lang="en-US" dirty="0"/>
              <a:t>Principle #6 | Sustainability </a:t>
            </a:r>
          </a:p>
        </p:txBody>
      </p:sp>
    </p:spTree>
    <p:extLst>
      <p:ext uri="{BB962C8B-B14F-4D97-AF65-F5344CB8AC3E}">
        <p14:creationId xmlns:p14="http://schemas.microsoft.com/office/powerpoint/2010/main" val="1061509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978429"/>
            <a:ext cx="10390632" cy="4330931"/>
          </a:xfrm>
        </p:spPr>
        <p:txBody>
          <a:bodyPr>
            <a:normAutofit/>
          </a:bodyPr>
          <a:lstStyle/>
          <a:p>
            <a:pPr lvl="0">
              <a:buFont typeface="Arial" panose="020B0604020202020204" pitchFamily="34" charset="0"/>
              <a:buChar char="•"/>
            </a:pPr>
            <a:r>
              <a:rPr lang="en-US" sz="2400" dirty="0"/>
              <a:t> Shape sustainability plans to specifically address the physical, mental and emotional impact disasters have on individuals/communities. </a:t>
            </a:r>
          </a:p>
          <a:p>
            <a:pPr lvl="0">
              <a:buFont typeface="Arial" panose="020B0604020202020204" pitchFamily="34" charset="0"/>
              <a:buChar char="•"/>
            </a:pPr>
            <a:r>
              <a:rPr lang="en-US" sz="2400" dirty="0"/>
              <a:t> Mobilize mitigation activities that allow us to make connections between Climate Justice and Disability Justice. Examine if environmental racism has caused physical or mental harm to effected communities. </a:t>
            </a:r>
          </a:p>
          <a:p>
            <a:pPr lvl="0">
              <a:buFont typeface="Arial" panose="020B0604020202020204" pitchFamily="34" charset="0"/>
              <a:buChar char="•"/>
            </a:pPr>
            <a:r>
              <a:rPr lang="en-US" sz="2400" dirty="0"/>
              <a:t> Ensure systemic change by embedding access into processes, programs and policies rather than a one-time approach. </a:t>
            </a:r>
          </a:p>
          <a:p>
            <a:pPr lvl="0">
              <a:buFont typeface="Arial" panose="020B0604020202020204" pitchFamily="34" charset="0"/>
              <a:buChar char="•"/>
            </a:pPr>
            <a:r>
              <a:rPr lang="en-US" sz="2400" dirty="0"/>
              <a:t> Resilience is rooted in Representation. Center the recovery priorities of those most impacted. Ensure that they also define how long-term success is measured.</a:t>
            </a:r>
          </a:p>
        </p:txBody>
      </p:sp>
      <p:sp>
        <p:nvSpPr>
          <p:cNvPr id="2" name="Title 1"/>
          <p:cNvSpPr>
            <a:spLocks noGrp="1"/>
          </p:cNvSpPr>
          <p:nvPr>
            <p:ph type="title"/>
          </p:nvPr>
        </p:nvSpPr>
        <p:spPr/>
        <p:txBody>
          <a:bodyPr/>
          <a:lstStyle/>
          <a:p>
            <a:r>
              <a:rPr lang="en-US" dirty="0"/>
              <a:t>Actions To Consider</a:t>
            </a:r>
          </a:p>
        </p:txBody>
      </p:sp>
    </p:spTree>
    <p:extLst>
      <p:ext uri="{BB962C8B-B14F-4D97-AF65-F5344CB8AC3E}">
        <p14:creationId xmlns:p14="http://schemas.microsoft.com/office/powerpoint/2010/main" val="3925818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of artist in wheelchair suspended in air. Richard Downing Copyright 2009 Courtesy of Sins Inval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440" y="1066800"/>
            <a:ext cx="5102352" cy="3392424"/>
          </a:xfrm>
          <a:prstGeom prst="rect">
            <a:avLst/>
          </a:prstGeom>
        </p:spPr>
      </p:pic>
      <p:sp>
        <p:nvSpPr>
          <p:cNvPr id="8" name="Content Placeholder 2"/>
          <p:cNvSpPr txBox="1">
            <a:spLocks/>
          </p:cNvSpPr>
          <p:nvPr/>
        </p:nvSpPr>
        <p:spPr>
          <a:xfrm>
            <a:off x="914400" y="4815185"/>
            <a:ext cx="10287000" cy="1601464"/>
          </a:xfrm>
          <a:prstGeom prst="rect">
            <a:avLst/>
          </a:prstGeom>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400" dirty="0"/>
              <a:t>Disability justice recognizes the complexities of multiply marginalized disabled people and aims to be holistic in by recognizing these complexities. </a:t>
            </a:r>
          </a:p>
          <a:p>
            <a:r>
              <a:rPr lang="en-US" sz="2400" i="1" dirty="0"/>
              <a:t>Sins Invalid</a:t>
            </a:r>
            <a:r>
              <a:rPr lang="en-US" sz="2400" dirty="0"/>
              <a:t> has created 10 Principles of Disability Justice that, when applied to your work, can help to create a more inclusive, and aware, justice-based response.  </a:t>
            </a:r>
          </a:p>
        </p:txBody>
      </p:sp>
      <p:sp>
        <p:nvSpPr>
          <p:cNvPr id="3" name="Content Placeholder 1"/>
          <p:cNvSpPr>
            <a:spLocks noGrp="1"/>
          </p:cNvSpPr>
          <p:nvPr>
            <p:ph idx="1"/>
          </p:nvPr>
        </p:nvSpPr>
        <p:spPr>
          <a:xfrm>
            <a:off x="914400" y="1731264"/>
            <a:ext cx="5364480" cy="3083921"/>
          </a:xfrm>
        </p:spPr>
        <p:txBody>
          <a:bodyPr wrap="square">
            <a:spAutoFit/>
          </a:bodyPr>
          <a:lstStyle/>
          <a:p>
            <a:r>
              <a:rPr lang="en-US" sz="2400" dirty="0"/>
              <a:t>Disability justice is a framework coined by a group of queer, disabled women of color that were connected through </a:t>
            </a:r>
            <a:r>
              <a:rPr lang="en-US" sz="2400" i="1" dirty="0"/>
              <a:t>Sins Invalid</a:t>
            </a:r>
            <a:r>
              <a:rPr lang="en-US" sz="2400" dirty="0"/>
              <a:t>, a US-based performance project that incubates and celebrates artists with disabilities, centralizing artists of color and queer and gender-variant artists as communities who have been historically marginalized. </a:t>
            </a:r>
          </a:p>
        </p:txBody>
      </p:sp>
      <p:sp>
        <p:nvSpPr>
          <p:cNvPr id="2" name="Title 1"/>
          <p:cNvSpPr>
            <a:spLocks noGrp="1"/>
          </p:cNvSpPr>
          <p:nvPr>
            <p:ph type="title"/>
          </p:nvPr>
        </p:nvSpPr>
        <p:spPr>
          <a:xfrm>
            <a:off x="1024128" y="499872"/>
            <a:ext cx="9720072" cy="1499616"/>
          </a:xfrm>
        </p:spPr>
        <p:txBody>
          <a:bodyPr/>
          <a:lstStyle/>
          <a:p>
            <a:r>
              <a:rPr lang="en-US" dirty="0"/>
              <a:t>Sins Invalid </a:t>
            </a:r>
          </a:p>
        </p:txBody>
      </p:sp>
    </p:spTree>
    <p:extLst>
      <p:ext uri="{BB962C8B-B14F-4D97-AF65-F5344CB8AC3E}">
        <p14:creationId xmlns:p14="http://schemas.microsoft.com/office/powerpoint/2010/main" val="2327963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people's hands in a group circle reaching up togeth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0" y="2410897"/>
            <a:ext cx="3429000" cy="2571750"/>
          </a:xfrm>
          <a:prstGeom prst="rect">
            <a:avLst/>
          </a:prstGeom>
        </p:spPr>
      </p:pic>
      <p:sp>
        <p:nvSpPr>
          <p:cNvPr id="3" name="Content Placeholder 2"/>
          <p:cNvSpPr>
            <a:spLocks noGrp="1"/>
          </p:cNvSpPr>
          <p:nvPr>
            <p:ph idx="1"/>
          </p:nvPr>
        </p:nvSpPr>
        <p:spPr>
          <a:xfrm>
            <a:off x="4572000" y="2505314"/>
            <a:ext cx="6787130" cy="3138145"/>
          </a:xfrm>
        </p:spPr>
        <p:txBody>
          <a:bodyPr>
            <a:normAutofit/>
          </a:bodyPr>
          <a:lstStyle/>
          <a:p>
            <a:pPr>
              <a:buFont typeface="Arial" panose="020B0604020202020204" pitchFamily="34" charset="0"/>
              <a:buChar char="•"/>
            </a:pPr>
            <a:r>
              <a:rPr lang="en-US" sz="2400" dirty="0"/>
              <a:t> Disability is not a monolith. You may work with a single population, or the loudest voices might primarily be coming from one group, organization, or subset of the disabled population. People have different needs as well as multiple disabilities, working across disability types helps to ensure inclusion in response both for your consumers, and at large.</a:t>
            </a:r>
          </a:p>
          <a:p>
            <a:r>
              <a:rPr lang="en-US" sz="2400" dirty="0"/>
              <a:t> </a:t>
            </a:r>
          </a:p>
        </p:txBody>
      </p:sp>
      <p:sp>
        <p:nvSpPr>
          <p:cNvPr id="2" name="Title 1"/>
          <p:cNvSpPr>
            <a:spLocks noGrp="1"/>
          </p:cNvSpPr>
          <p:nvPr>
            <p:ph type="title"/>
          </p:nvPr>
        </p:nvSpPr>
        <p:spPr/>
        <p:txBody>
          <a:bodyPr/>
          <a:lstStyle/>
          <a:p>
            <a:r>
              <a:rPr lang="en-US" dirty="0"/>
              <a:t>Principle #7 | </a:t>
            </a:r>
            <a:br>
              <a:rPr lang="en-US" dirty="0"/>
            </a:br>
            <a:r>
              <a:rPr lang="en-US" dirty="0"/>
              <a:t>Commitment to Cross Disability Solidarity</a:t>
            </a:r>
          </a:p>
        </p:txBody>
      </p:sp>
    </p:spTree>
    <p:extLst>
      <p:ext uri="{BB962C8B-B14F-4D97-AF65-F5344CB8AC3E}">
        <p14:creationId xmlns:p14="http://schemas.microsoft.com/office/powerpoint/2010/main" val="3915356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ipart of a clipboard"/>
          <p:cNvPicPr>
            <a:picLocks noChangeAspect="1"/>
          </p:cNvPicPr>
          <p:nvPr/>
        </p:nvPicPr>
        <p:blipFill rotWithShape="1">
          <a:blip r:embed="rId3" cstate="print">
            <a:extLst>
              <a:ext uri="{28A0092B-C50C-407E-A947-70E740481C1C}">
                <a14:useLocalDpi xmlns:a14="http://schemas.microsoft.com/office/drawing/2010/main" val="0"/>
              </a:ext>
            </a:extLst>
          </a:blip>
          <a:srcRect l="8894" r="19503"/>
          <a:stretch/>
        </p:blipFill>
        <p:spPr>
          <a:xfrm>
            <a:off x="5762442" y="337170"/>
            <a:ext cx="1289895" cy="1618089"/>
          </a:xfrm>
          <a:prstGeom prst="rect">
            <a:avLst/>
          </a:prstGeom>
        </p:spPr>
      </p:pic>
      <p:sp>
        <p:nvSpPr>
          <p:cNvPr id="3" name="Content Placeholder 2"/>
          <p:cNvSpPr>
            <a:spLocks noGrp="1"/>
          </p:cNvSpPr>
          <p:nvPr>
            <p:ph idx="1"/>
          </p:nvPr>
        </p:nvSpPr>
        <p:spPr>
          <a:xfrm>
            <a:off x="1024128" y="2084832"/>
            <a:ext cx="9229344" cy="4224528"/>
          </a:xfrm>
        </p:spPr>
        <p:txBody>
          <a:bodyPr>
            <a:normAutofit/>
          </a:bodyPr>
          <a:lstStyle/>
          <a:p>
            <a:pPr lvl="0">
              <a:buFont typeface="Arial" panose="020B0604020202020204" pitchFamily="34" charset="0"/>
              <a:buChar char="•"/>
            </a:pPr>
            <a:r>
              <a:rPr lang="en-US" sz="2400" dirty="0"/>
              <a:t> Attend events, circulate resource material and support initiatives that center individuals with different types of disabilities.</a:t>
            </a:r>
          </a:p>
          <a:p>
            <a:pPr lvl="0">
              <a:buFont typeface="Arial" panose="020B0604020202020204" pitchFamily="34" charset="0"/>
              <a:buChar char="•"/>
            </a:pPr>
            <a:r>
              <a:rPr lang="en-US" sz="2400" dirty="0"/>
              <a:t> Agree on a solidarity strategy between diverse organizations aimed at coordinating support for disaster survivors with disabilities to receive equal access to emergency resources/services.</a:t>
            </a:r>
          </a:p>
          <a:p>
            <a:pPr lvl="0">
              <a:buFont typeface="Arial" panose="020B0604020202020204" pitchFamily="34" charset="0"/>
              <a:buChar char="•"/>
            </a:pPr>
            <a:r>
              <a:rPr lang="en-US" sz="2400" dirty="0"/>
              <a:t> Address inequities that effect some people in the disability community and not others by explicitly assessing accommodation/inclusion  gaps observed throughout previous disasters.</a:t>
            </a:r>
          </a:p>
        </p:txBody>
      </p:sp>
      <p:sp>
        <p:nvSpPr>
          <p:cNvPr id="2" name="Title 1"/>
          <p:cNvSpPr>
            <a:spLocks noGrp="1"/>
          </p:cNvSpPr>
          <p:nvPr>
            <p:ph type="title"/>
          </p:nvPr>
        </p:nvSpPr>
        <p:spPr/>
        <p:txBody>
          <a:bodyPr/>
          <a:lstStyle/>
          <a:p>
            <a:r>
              <a:rPr lang="en-US" dirty="0"/>
              <a:t>Actions To Consider</a:t>
            </a:r>
          </a:p>
        </p:txBody>
      </p:sp>
    </p:spTree>
    <p:extLst>
      <p:ext uri="{BB962C8B-B14F-4D97-AF65-F5344CB8AC3E}">
        <p14:creationId xmlns:p14="http://schemas.microsoft.com/office/powerpoint/2010/main" val="1681200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ick figures standing on puzzle pieces, one figue is reaching out for other three figu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240" y="3535680"/>
            <a:ext cx="4429760" cy="3322320"/>
          </a:xfrm>
          <a:prstGeom prst="rect">
            <a:avLst/>
          </a:prstGeom>
        </p:spPr>
      </p:pic>
      <p:sp>
        <p:nvSpPr>
          <p:cNvPr id="3" name="Content Placeholder 2"/>
          <p:cNvSpPr>
            <a:spLocks noGrp="1"/>
          </p:cNvSpPr>
          <p:nvPr>
            <p:ph idx="1"/>
          </p:nvPr>
        </p:nvSpPr>
        <p:spPr>
          <a:xfrm>
            <a:off x="1024128" y="2076704"/>
            <a:ext cx="7103872" cy="4224528"/>
          </a:xfrm>
        </p:spPr>
        <p:txBody>
          <a:bodyPr>
            <a:normAutofit/>
          </a:bodyPr>
          <a:lstStyle/>
          <a:p>
            <a:pPr lvl="0">
              <a:buFont typeface="Arial" panose="020B0604020202020204" pitchFamily="34" charset="0"/>
              <a:buChar char="•"/>
            </a:pPr>
            <a:r>
              <a:rPr lang="en-US" sz="2400" dirty="0"/>
              <a:t> No one person, organization, or outcome is independent. We are dependent on others whether that is personally or in business. Recognizing this interdependence and pushing against the myth of independence, brings further dignity to those that are openly dependent for certain things. </a:t>
            </a:r>
          </a:p>
          <a:p>
            <a:pPr lvl="0">
              <a:buFont typeface="Arial" panose="020B0604020202020204" pitchFamily="34" charset="0"/>
              <a:buChar char="•"/>
            </a:pPr>
            <a:r>
              <a:rPr lang="en-US" sz="2400" dirty="0"/>
              <a:t> Interdependence is critical in preparedness and response. Making partnerships, planning as communities and regions, and leveraging strengths and resources are ways to create community driven preparedness that benefits everyone.       </a:t>
            </a:r>
          </a:p>
        </p:txBody>
      </p:sp>
      <p:sp>
        <p:nvSpPr>
          <p:cNvPr id="2" name="Title 1"/>
          <p:cNvSpPr>
            <a:spLocks noGrp="1"/>
          </p:cNvSpPr>
          <p:nvPr>
            <p:ph type="title"/>
          </p:nvPr>
        </p:nvSpPr>
        <p:spPr/>
        <p:txBody>
          <a:bodyPr/>
          <a:lstStyle/>
          <a:p>
            <a:r>
              <a:rPr lang="en-US" dirty="0"/>
              <a:t>Principle #8 | Interdependence </a:t>
            </a:r>
          </a:p>
        </p:txBody>
      </p:sp>
    </p:spTree>
    <p:extLst>
      <p:ext uri="{BB962C8B-B14F-4D97-AF65-F5344CB8AC3E}">
        <p14:creationId xmlns:p14="http://schemas.microsoft.com/office/powerpoint/2010/main" val="2984606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oup of minature people holding a giant hammer up together to get it to nail a nail down, also held up by a minature per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3752850"/>
            <a:ext cx="3048000" cy="2857500"/>
          </a:xfrm>
          <a:prstGeom prst="rect">
            <a:avLst/>
          </a:prstGeom>
        </p:spPr>
      </p:pic>
      <p:sp>
        <p:nvSpPr>
          <p:cNvPr id="3" name="Content Placeholder 2"/>
          <p:cNvSpPr>
            <a:spLocks noGrp="1"/>
          </p:cNvSpPr>
          <p:nvPr>
            <p:ph idx="1"/>
          </p:nvPr>
        </p:nvSpPr>
        <p:spPr>
          <a:xfrm>
            <a:off x="1024129" y="2084832"/>
            <a:ext cx="8132063" cy="4224528"/>
          </a:xfrm>
        </p:spPr>
        <p:txBody>
          <a:bodyPr>
            <a:normAutofit/>
          </a:bodyPr>
          <a:lstStyle/>
          <a:p>
            <a:pPr lvl="0">
              <a:buFont typeface="Arial" panose="020B0604020202020204" pitchFamily="34" charset="0"/>
              <a:buChar char="•"/>
            </a:pPr>
            <a:r>
              <a:rPr lang="en-US" sz="2400" dirty="0"/>
              <a:t> Develop an understanding of the collective/individual needs of those around us including community, non-profit, government and charity through direct outreach/engagement. Utilize these relationships to rapidly resolve challenges/conflicts.  </a:t>
            </a:r>
          </a:p>
          <a:p>
            <a:pPr lvl="0">
              <a:buFont typeface="Arial" panose="020B0604020202020204" pitchFamily="34" charset="0"/>
              <a:buChar char="•"/>
            </a:pPr>
            <a:r>
              <a:rPr lang="en-US" sz="2400" dirty="0"/>
              <a:t> Preserve the dignity of survivors with disabilities by acknowledging the universal value of interdependence during disaster response/recovery. </a:t>
            </a:r>
          </a:p>
        </p:txBody>
      </p:sp>
      <p:sp>
        <p:nvSpPr>
          <p:cNvPr id="2" name="Title 1"/>
          <p:cNvSpPr>
            <a:spLocks noGrp="1"/>
          </p:cNvSpPr>
          <p:nvPr>
            <p:ph type="title"/>
          </p:nvPr>
        </p:nvSpPr>
        <p:spPr/>
        <p:txBody>
          <a:bodyPr/>
          <a:lstStyle/>
          <a:p>
            <a:r>
              <a:rPr lang="en-US" dirty="0"/>
              <a:t>Actions To Consider</a:t>
            </a:r>
          </a:p>
        </p:txBody>
      </p:sp>
    </p:spTree>
    <p:extLst>
      <p:ext uri="{BB962C8B-B14F-4D97-AF65-F5344CB8AC3E}">
        <p14:creationId xmlns:p14="http://schemas.microsoft.com/office/powerpoint/2010/main" val="3048299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ability symbols - one with person in wheelchair, one of a head with a brain inside, one with two hands signing, and one with a person using a white ca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6520" y="2084832"/>
            <a:ext cx="3345180" cy="3345180"/>
          </a:xfrm>
          <a:prstGeom prst="rect">
            <a:avLst/>
          </a:prstGeom>
        </p:spPr>
      </p:pic>
      <p:sp>
        <p:nvSpPr>
          <p:cNvPr id="3" name="Content Placeholder 2"/>
          <p:cNvSpPr>
            <a:spLocks noGrp="1"/>
          </p:cNvSpPr>
          <p:nvPr>
            <p:ph idx="1"/>
          </p:nvPr>
        </p:nvSpPr>
        <p:spPr>
          <a:xfrm>
            <a:off x="1024128" y="2084832"/>
            <a:ext cx="6321551" cy="4224528"/>
          </a:xfrm>
        </p:spPr>
        <p:txBody>
          <a:bodyPr>
            <a:normAutofit/>
          </a:bodyPr>
          <a:lstStyle/>
          <a:p>
            <a:pPr>
              <a:buFont typeface="Arial" panose="020B0604020202020204" pitchFamily="34" charset="0"/>
              <a:buChar char="•"/>
            </a:pPr>
            <a:r>
              <a:rPr lang="en-US" sz="3600" dirty="0"/>
              <a:t> Collectively meeting access needs while simultaneously respecting independence and self-determination when planning for disasters/emergencies</a:t>
            </a:r>
          </a:p>
        </p:txBody>
      </p:sp>
      <p:sp>
        <p:nvSpPr>
          <p:cNvPr id="2" name="Title 1"/>
          <p:cNvSpPr>
            <a:spLocks noGrp="1"/>
          </p:cNvSpPr>
          <p:nvPr>
            <p:ph type="title"/>
          </p:nvPr>
        </p:nvSpPr>
        <p:spPr/>
        <p:txBody>
          <a:bodyPr/>
          <a:lstStyle/>
          <a:p>
            <a:r>
              <a:rPr lang="en-US" dirty="0"/>
              <a:t>Principle #9 | Collective Access </a:t>
            </a:r>
          </a:p>
        </p:txBody>
      </p:sp>
    </p:spTree>
    <p:extLst>
      <p:ext uri="{BB962C8B-B14F-4D97-AF65-F5344CB8AC3E}">
        <p14:creationId xmlns:p14="http://schemas.microsoft.com/office/powerpoint/2010/main" val="2458803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6000" t="11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2133819"/>
            <a:ext cx="9720071" cy="4224528"/>
          </a:xfrm>
        </p:spPr>
        <p:txBody>
          <a:bodyPr>
            <a:normAutofit/>
          </a:bodyPr>
          <a:lstStyle/>
          <a:p>
            <a:pPr lvl="0">
              <a:buFont typeface="Arial" panose="020B0604020202020204" pitchFamily="34" charset="0"/>
              <a:buChar char="•"/>
            </a:pPr>
            <a:r>
              <a:rPr lang="en-US" sz="2400" dirty="0"/>
              <a:t> Invite disabled people to partner in creating disaster spaces useable by all.  </a:t>
            </a:r>
          </a:p>
          <a:p>
            <a:pPr lvl="0">
              <a:buFont typeface="Arial" panose="020B0604020202020204" pitchFamily="34" charset="0"/>
              <a:buChar char="•"/>
            </a:pPr>
            <a:r>
              <a:rPr lang="en-US" sz="2400" dirty="0"/>
              <a:t> Go to a variety of disability centric groups in impacted areas to determine what access in the community is lacking. </a:t>
            </a:r>
          </a:p>
          <a:p>
            <a:pPr lvl="0">
              <a:buFont typeface="Arial" panose="020B0604020202020204" pitchFamily="34" charset="0"/>
              <a:buChar char="•"/>
            </a:pPr>
            <a:r>
              <a:rPr lang="en-US" sz="2400" dirty="0"/>
              <a:t> Seek out access suggestions prior to finalizing emergency oriented events/activities. Expressly mention which accessibility considerations/accommodations are readily available when publicizing events/programs to prospective attendees.</a:t>
            </a:r>
          </a:p>
        </p:txBody>
      </p:sp>
      <p:sp>
        <p:nvSpPr>
          <p:cNvPr id="2" name="Title 1"/>
          <p:cNvSpPr>
            <a:spLocks noGrp="1"/>
          </p:cNvSpPr>
          <p:nvPr>
            <p:ph type="title"/>
          </p:nvPr>
        </p:nvSpPr>
        <p:spPr/>
        <p:txBody>
          <a:bodyPr/>
          <a:lstStyle/>
          <a:p>
            <a:r>
              <a:rPr lang="en-US" dirty="0"/>
              <a:t>Actions To Consider</a:t>
            </a:r>
          </a:p>
        </p:txBody>
      </p:sp>
    </p:spTree>
    <p:extLst>
      <p:ext uri="{BB962C8B-B14F-4D97-AF65-F5344CB8AC3E}">
        <p14:creationId xmlns:p14="http://schemas.microsoft.com/office/powerpoint/2010/main" val="3883624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rtrait of Toni Morri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39" y="2084832"/>
            <a:ext cx="2770207" cy="3490025"/>
          </a:xfrm>
          <a:prstGeom prst="rect">
            <a:avLst/>
          </a:prstGeom>
        </p:spPr>
      </p:pic>
      <p:sp>
        <p:nvSpPr>
          <p:cNvPr id="3" name="Content Placeholder 2"/>
          <p:cNvSpPr>
            <a:spLocks noGrp="1"/>
          </p:cNvSpPr>
          <p:nvPr>
            <p:ph idx="1"/>
          </p:nvPr>
        </p:nvSpPr>
        <p:spPr>
          <a:xfrm>
            <a:off x="3670374" y="1936064"/>
            <a:ext cx="8094905" cy="4498848"/>
          </a:xfrm>
        </p:spPr>
        <p:txBody>
          <a:bodyPr>
            <a:noAutofit/>
          </a:bodyPr>
          <a:lstStyle/>
          <a:p>
            <a:pPr marL="0" indent="0" algn="ctr">
              <a:buNone/>
            </a:pPr>
            <a:r>
              <a:rPr lang="en-US" sz="2400" dirty="0"/>
              <a:t>Nothing about us without ALL of us. </a:t>
            </a:r>
          </a:p>
          <a:p>
            <a:pPr marL="0" indent="0" algn="ctr">
              <a:buNone/>
            </a:pPr>
            <a:r>
              <a:rPr lang="en-US" sz="2400" dirty="0"/>
              <a:t> </a:t>
            </a:r>
          </a:p>
          <a:p>
            <a:pPr marL="0" indent="0" algn="ctr">
              <a:buNone/>
            </a:pPr>
            <a:r>
              <a:rPr lang="en-US" sz="2400" dirty="0"/>
              <a:t>“The function of freedom is to free someone else, and if you are no longer wracked or in bondage to a person or a way of life, tell your story. Risk freeing someone else.” </a:t>
            </a:r>
          </a:p>
          <a:p>
            <a:pPr marL="0" indent="0" algn="ctr">
              <a:buNone/>
            </a:pPr>
            <a:r>
              <a:rPr lang="en-US" sz="2400" dirty="0"/>
              <a:t>– Toni Morrison </a:t>
            </a:r>
          </a:p>
          <a:p>
            <a:pPr marL="0" indent="0" algn="ctr">
              <a:buNone/>
            </a:pPr>
            <a:r>
              <a:rPr lang="en-US" sz="2400" dirty="0"/>
              <a:t> </a:t>
            </a:r>
          </a:p>
          <a:p>
            <a:pPr marL="0" indent="0" algn="ctr">
              <a:buNone/>
            </a:pPr>
            <a:r>
              <a:rPr lang="en-US" sz="2400" dirty="0"/>
              <a:t>“None of us are free until we are all free.”</a:t>
            </a:r>
          </a:p>
          <a:p>
            <a:pPr marL="0" indent="0" algn="ctr">
              <a:buNone/>
            </a:pPr>
            <a:r>
              <a:rPr lang="en-US" sz="2400" dirty="0"/>
              <a:t>– Dr. Martin Luther King </a:t>
            </a:r>
          </a:p>
        </p:txBody>
      </p:sp>
      <p:sp>
        <p:nvSpPr>
          <p:cNvPr id="2" name="Title 1"/>
          <p:cNvSpPr>
            <a:spLocks noGrp="1"/>
          </p:cNvSpPr>
          <p:nvPr>
            <p:ph type="title"/>
          </p:nvPr>
        </p:nvSpPr>
        <p:spPr/>
        <p:txBody>
          <a:bodyPr/>
          <a:lstStyle/>
          <a:p>
            <a:r>
              <a:rPr lang="en-US" dirty="0"/>
              <a:t>Principle #10 | Collective Liberation </a:t>
            </a:r>
          </a:p>
        </p:txBody>
      </p:sp>
    </p:spTree>
    <p:extLst>
      <p:ext uri="{BB962C8B-B14F-4D97-AF65-F5344CB8AC3E}">
        <p14:creationId xmlns:p14="http://schemas.microsoft.com/office/powerpoint/2010/main" val="3208535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ipart of a clipboard"/>
          <p:cNvPicPr>
            <a:picLocks noChangeAspect="1"/>
          </p:cNvPicPr>
          <p:nvPr/>
        </p:nvPicPr>
        <p:blipFill rotWithShape="1">
          <a:blip r:embed="rId3" cstate="print">
            <a:extLst>
              <a:ext uri="{28A0092B-C50C-407E-A947-70E740481C1C}">
                <a14:useLocalDpi xmlns:a14="http://schemas.microsoft.com/office/drawing/2010/main" val="0"/>
              </a:ext>
            </a:extLst>
          </a:blip>
          <a:srcRect l="8894" r="19503"/>
          <a:stretch/>
        </p:blipFill>
        <p:spPr>
          <a:xfrm>
            <a:off x="5762442" y="337170"/>
            <a:ext cx="1289895" cy="1618089"/>
          </a:xfrm>
          <a:prstGeom prst="rect">
            <a:avLst/>
          </a:prstGeom>
        </p:spPr>
      </p:pic>
      <p:sp>
        <p:nvSpPr>
          <p:cNvPr id="3" name="Content Placeholder 2"/>
          <p:cNvSpPr>
            <a:spLocks noGrp="1"/>
          </p:cNvSpPr>
          <p:nvPr>
            <p:ph idx="1"/>
          </p:nvPr>
        </p:nvSpPr>
        <p:spPr>
          <a:xfrm>
            <a:off x="810120" y="2228088"/>
            <a:ext cx="9079992" cy="4023360"/>
          </a:xfrm>
        </p:spPr>
        <p:txBody>
          <a:bodyPr>
            <a:normAutofit/>
          </a:bodyPr>
          <a:lstStyle/>
          <a:p>
            <a:pPr lvl="0">
              <a:buFont typeface="Arial" panose="020B0604020202020204" pitchFamily="34" charset="0"/>
              <a:buChar char="•"/>
            </a:pPr>
            <a:r>
              <a:rPr lang="en-US" sz="2400" dirty="0"/>
              <a:t> Advocate for adequate disaster/emergency evacuation plans for prisoners and detainees with disabilities.</a:t>
            </a:r>
          </a:p>
          <a:p>
            <a:pPr lvl="0">
              <a:buFont typeface="Arial" panose="020B0604020202020204" pitchFamily="34" charset="0"/>
              <a:buChar char="•"/>
            </a:pPr>
            <a:r>
              <a:rPr lang="en-US" sz="2400" dirty="0"/>
              <a:t> proactively work to prevent and monitor/track involuntary institutionalizations after disasters. </a:t>
            </a:r>
          </a:p>
          <a:p>
            <a:pPr lvl="0">
              <a:buFont typeface="Arial" panose="020B0604020202020204" pitchFamily="34" charset="0"/>
              <a:buChar char="•"/>
            </a:pPr>
            <a:r>
              <a:rPr lang="en-US" sz="2400" dirty="0"/>
              <a:t> Remain vigilant of how displacement and a lack of housing after disasters may increase rates of human trafficking. Examine the effects of this in relation to women and children with disabilities. Consider protection and prevention measures that we can collectively implement to address this issue.</a:t>
            </a:r>
          </a:p>
        </p:txBody>
      </p:sp>
      <p:sp>
        <p:nvSpPr>
          <p:cNvPr id="2" name="Title 1"/>
          <p:cNvSpPr>
            <a:spLocks noGrp="1"/>
          </p:cNvSpPr>
          <p:nvPr>
            <p:ph type="title"/>
          </p:nvPr>
        </p:nvSpPr>
        <p:spPr>
          <a:xfrm>
            <a:off x="1024128" y="601545"/>
            <a:ext cx="9720072" cy="1499616"/>
          </a:xfrm>
        </p:spPr>
        <p:txBody>
          <a:bodyPr/>
          <a:lstStyle/>
          <a:p>
            <a:r>
              <a:rPr lang="en-US" dirty="0"/>
              <a:t>Actions To Consider</a:t>
            </a:r>
          </a:p>
        </p:txBody>
      </p:sp>
    </p:spTree>
    <p:extLst>
      <p:ext uri="{BB962C8B-B14F-4D97-AF65-F5344CB8AC3E}">
        <p14:creationId xmlns:p14="http://schemas.microsoft.com/office/powerpoint/2010/main" val="792502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ne icon&#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94884" y="953311"/>
            <a:ext cx="611745" cy="611745"/>
          </a:xfrm>
        </p:spPr>
      </p:pic>
      <p:sp>
        <p:nvSpPr>
          <p:cNvPr id="6" name="Content Placeholder 4"/>
          <p:cNvSpPr txBox="1">
            <a:spLocks/>
          </p:cNvSpPr>
          <p:nvPr/>
        </p:nvSpPr>
        <p:spPr>
          <a:xfrm>
            <a:off x="6294120" y="2318156"/>
            <a:ext cx="4654296" cy="44713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Valerie Novack</a:t>
            </a:r>
          </a:p>
          <a:p>
            <a:pPr marL="0" indent="0" algn="ctr">
              <a:buFont typeface="Arial" pitchFamily="34" charset="0"/>
              <a:buNone/>
            </a:pPr>
            <a:r>
              <a:rPr lang="en-US" sz="2800" dirty="0"/>
              <a:t>2019 Portlight Fellow</a:t>
            </a:r>
          </a:p>
          <a:p>
            <a:pPr marL="0" indent="0" algn="ctr">
              <a:buFont typeface="Arial" pitchFamily="34" charset="0"/>
              <a:buNone/>
            </a:pPr>
            <a:r>
              <a:rPr lang="en-US" sz="2400" dirty="0"/>
              <a:t>Center for American Progress </a:t>
            </a:r>
          </a:p>
          <a:p>
            <a:pPr marL="0" indent="0" algn="ctr">
              <a:buFont typeface="Arial" pitchFamily="34" charset="0"/>
              <a:buNone/>
            </a:pPr>
            <a:r>
              <a:rPr lang="en-US" sz="2400" u="sng" dirty="0">
                <a:hlinkClick r:id="rId4"/>
              </a:rPr>
              <a:t>vnovack@americanprogress.org</a:t>
            </a:r>
            <a:r>
              <a:rPr lang="en-US" sz="2400" u="sng" dirty="0"/>
              <a:t> </a:t>
            </a:r>
            <a:r>
              <a:rPr lang="en-US" sz="2400" dirty="0"/>
              <a:t> </a:t>
            </a:r>
          </a:p>
          <a:p>
            <a:pPr marL="0" indent="0" algn="ctr">
              <a:buFont typeface="Arial" pitchFamily="34" charset="0"/>
              <a:buNone/>
            </a:pPr>
            <a:r>
              <a:rPr lang="en-US" sz="2400" dirty="0"/>
              <a:t>Phone: 206-707-3754</a:t>
            </a:r>
          </a:p>
        </p:txBody>
      </p:sp>
      <p:sp>
        <p:nvSpPr>
          <p:cNvPr id="5" name="Content Placeholder 4"/>
          <p:cNvSpPr txBox="1">
            <a:spLocks/>
          </p:cNvSpPr>
          <p:nvPr/>
        </p:nvSpPr>
        <p:spPr>
          <a:xfrm>
            <a:off x="938784" y="2386672"/>
            <a:ext cx="4550664" cy="44713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Justine “Justice” Shorter </a:t>
            </a:r>
          </a:p>
          <a:p>
            <a:pPr marL="0" indent="0" algn="ctr">
              <a:buFont typeface="Arial" pitchFamily="34" charset="0"/>
              <a:buNone/>
            </a:pPr>
            <a:r>
              <a:rPr lang="en-US" sz="2800" dirty="0"/>
              <a:t>Disaster Protection Advisor </a:t>
            </a:r>
          </a:p>
          <a:p>
            <a:pPr marL="0" indent="0" algn="ctr">
              <a:buFont typeface="Arial" pitchFamily="34" charset="0"/>
              <a:buNone/>
            </a:pPr>
            <a:r>
              <a:rPr lang="en-US" sz="2400" dirty="0"/>
              <a:t>National Disability Rights Network </a:t>
            </a:r>
          </a:p>
          <a:p>
            <a:pPr marL="0" indent="0" algn="ctr">
              <a:buFont typeface="Arial" pitchFamily="34" charset="0"/>
              <a:buNone/>
            </a:pPr>
            <a:r>
              <a:rPr lang="en-US" sz="2400" u="sng" dirty="0">
                <a:hlinkClick r:id="rId5"/>
              </a:rPr>
              <a:t>Justine.Shorter@ndrn.org</a:t>
            </a:r>
            <a:r>
              <a:rPr lang="en-US" sz="2400" dirty="0"/>
              <a:t> </a:t>
            </a:r>
          </a:p>
          <a:p>
            <a:pPr marL="0" indent="0" algn="ctr">
              <a:buFont typeface="Arial" pitchFamily="34" charset="0"/>
              <a:buNone/>
            </a:pPr>
            <a:r>
              <a:rPr lang="en-US" sz="2400" dirty="0"/>
              <a:t>Phone: 202-880-2435</a:t>
            </a:r>
          </a:p>
        </p:txBody>
      </p:sp>
      <p:sp>
        <p:nvSpPr>
          <p:cNvPr id="2" name="Title 1"/>
          <p:cNvSpPr>
            <a:spLocks noGrp="1"/>
          </p:cNvSpPr>
          <p:nvPr>
            <p:ph type="title"/>
          </p:nvPr>
        </p:nvSpPr>
        <p:spPr/>
        <p:txBody>
          <a:bodyPr/>
          <a:lstStyle/>
          <a:p>
            <a:r>
              <a:rPr lang="en-US" dirty="0"/>
              <a:t> Contact Us </a:t>
            </a:r>
          </a:p>
        </p:txBody>
      </p:sp>
    </p:spTree>
    <p:extLst>
      <p:ext uri="{BB962C8B-B14F-4D97-AF65-F5344CB8AC3E}">
        <p14:creationId xmlns:p14="http://schemas.microsoft.com/office/powerpoint/2010/main" val="1195068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a:solidFill>
            <a:schemeClr val="accent2">
              <a:lumMod val="60000"/>
              <a:lumOff val="40000"/>
            </a:schemeClr>
          </a:solidFill>
        </p:spPr>
      </p:sp>
      <p:pic>
        <p:nvPicPr>
          <p:cNvPr id="4" name="Picture 3" descr="Who hands in chain handcuffs breaking fr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425" y="5153778"/>
            <a:ext cx="1885822" cy="1140017"/>
          </a:xfrm>
          <a:prstGeom prst="rect">
            <a:avLst/>
          </a:prstGeom>
        </p:spPr>
      </p:pic>
      <p:sp>
        <p:nvSpPr>
          <p:cNvPr id="2" name="Title 1"/>
          <p:cNvSpPr>
            <a:spLocks noGrp="1"/>
          </p:cNvSpPr>
          <p:nvPr>
            <p:ph type="title"/>
          </p:nvPr>
        </p:nvSpPr>
        <p:spPr>
          <a:xfrm>
            <a:off x="2208276" y="2011679"/>
            <a:ext cx="7772400" cy="1463040"/>
          </a:xfrm>
        </p:spPr>
        <p:txBody>
          <a:bodyPr>
            <a:noAutofit/>
          </a:bodyPr>
          <a:lstStyle/>
          <a:p>
            <a:pPr algn="ctr"/>
            <a:r>
              <a:rPr lang="en-US" sz="13800" dirty="0"/>
              <a:t>Thank You </a:t>
            </a:r>
          </a:p>
        </p:txBody>
      </p:sp>
    </p:spTree>
    <p:extLst>
      <p:ext uri="{BB962C8B-B14F-4D97-AF65-F5344CB8AC3E}">
        <p14:creationId xmlns:p14="http://schemas.microsoft.com/office/powerpoint/2010/main" val="379549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 of three blue bars, symbolizing a graph with data"/>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68578" y="244289"/>
            <a:ext cx="1840543" cy="1840543"/>
          </a:xfrm>
        </p:spPr>
      </p:pic>
      <p:sp>
        <p:nvSpPr>
          <p:cNvPr id="5" name="TextBox 4"/>
          <p:cNvSpPr txBox="1"/>
          <p:nvPr/>
        </p:nvSpPr>
        <p:spPr>
          <a:xfrm>
            <a:off x="729573" y="2013625"/>
            <a:ext cx="9503925" cy="4154984"/>
          </a:xfrm>
          <a:prstGeom prst="rect">
            <a:avLst/>
          </a:prstGeom>
          <a:noFill/>
        </p:spPr>
        <p:txBody>
          <a:bodyPr wrap="square" rtlCol="0">
            <a:spAutoFit/>
          </a:bodyPr>
          <a:lstStyle/>
          <a:p>
            <a:r>
              <a:rPr lang="en-US" sz="2400" dirty="0"/>
              <a:t>Racial disparities in response:</a:t>
            </a:r>
          </a:p>
          <a:p>
            <a:pPr marL="285750" lvl="0" indent="-285750">
              <a:buFont typeface="Arial" panose="020B0604020202020204" pitchFamily="34" charset="0"/>
              <a:buChar char="•"/>
            </a:pPr>
            <a:r>
              <a:rPr lang="en-US" sz="2400" dirty="0"/>
              <a:t>Pandemics such as H1N1: Indigenous peoples mortality rate was 4 times higher than other groups.</a:t>
            </a:r>
          </a:p>
          <a:p>
            <a:pPr marL="285750" lvl="0" indent="-285750">
              <a:buFont typeface="Arial" panose="020B0604020202020204" pitchFamily="34" charset="0"/>
              <a:buChar char="•"/>
            </a:pPr>
            <a:r>
              <a:rPr lang="en-US" sz="2400" dirty="0"/>
              <a:t>Blacks had rates of 10.9/100k, Latinx 8.2/100k, and whites 3.0/100k. </a:t>
            </a:r>
          </a:p>
          <a:p>
            <a:pPr marL="285750" lvl="0" indent="-285750">
              <a:buFont typeface="Arial" panose="020B0604020202020204" pitchFamily="34" charset="0"/>
              <a:buChar char="•"/>
            </a:pPr>
            <a:r>
              <a:rPr lang="en-US" sz="2400" dirty="0"/>
              <a:t>Lack of non-English options was noted in studies after Hurricane Ike and Katrina as a major factor in non-English speakers access to information on the event and how to respond.</a:t>
            </a:r>
          </a:p>
          <a:p>
            <a:pPr marL="285750" lvl="0" indent="-285750">
              <a:buFont typeface="Arial" panose="020B0604020202020204" pitchFamily="34" charset="0"/>
              <a:buChar char="•"/>
            </a:pPr>
            <a:r>
              <a:rPr lang="en-US" sz="2400" dirty="0"/>
              <a:t>Lower income individuals are at greatest risk when disaster hits. Due to racial disparity in pay this is disproportionally people of color where Black men made $15 hourly average and Hispanic men $14 hourly average to a white man's $21 hourly average as of 2015.</a:t>
            </a:r>
            <a:endParaRPr lang="en-US" sz="3200" dirty="0"/>
          </a:p>
        </p:txBody>
      </p:sp>
      <p:sp>
        <p:nvSpPr>
          <p:cNvPr id="2" name="Title 1"/>
          <p:cNvSpPr>
            <a:spLocks noGrp="1"/>
          </p:cNvSpPr>
          <p:nvPr>
            <p:ph type="title"/>
          </p:nvPr>
        </p:nvSpPr>
        <p:spPr/>
        <p:txBody>
          <a:bodyPr/>
          <a:lstStyle/>
          <a:p>
            <a:r>
              <a:rPr lang="en-US" dirty="0"/>
              <a:t>Starter Stats </a:t>
            </a:r>
          </a:p>
        </p:txBody>
      </p:sp>
    </p:spTree>
    <p:extLst>
      <p:ext uri="{BB962C8B-B14F-4D97-AF65-F5344CB8AC3E}">
        <p14:creationId xmlns:p14="http://schemas.microsoft.com/office/powerpoint/2010/main" val="381765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 of three blue bars, symbolizing a graph with data"/>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03923" y="365918"/>
            <a:ext cx="1867006" cy="1867006"/>
          </a:xfrm>
        </p:spPr>
      </p:pic>
      <p:sp>
        <p:nvSpPr>
          <p:cNvPr id="5" name="TextBox 4"/>
          <p:cNvSpPr txBox="1"/>
          <p:nvPr/>
        </p:nvSpPr>
        <p:spPr>
          <a:xfrm>
            <a:off x="729573" y="2013625"/>
            <a:ext cx="10426107" cy="4524315"/>
          </a:xfrm>
          <a:prstGeom prst="rect">
            <a:avLst/>
          </a:prstGeom>
          <a:noFill/>
        </p:spPr>
        <p:txBody>
          <a:bodyPr wrap="square" rtlCol="0">
            <a:spAutoFit/>
          </a:bodyPr>
          <a:lstStyle/>
          <a:p>
            <a:r>
              <a:rPr lang="en-US" sz="2400" dirty="0"/>
              <a:t>Institutionalization:</a:t>
            </a:r>
          </a:p>
          <a:p>
            <a:pPr marL="342900" lvl="0" indent="-342900">
              <a:buFont typeface="Arial" panose="020B0604020202020204" pitchFamily="34" charset="0"/>
              <a:buChar char="•"/>
            </a:pPr>
            <a:r>
              <a:rPr lang="en-US" sz="2400" dirty="0"/>
              <a:t>NCD reports several years of decline in Louisiana IDD institutionalizations with drastic increase of ICF/IDD following Hurricane Katrina.</a:t>
            </a:r>
          </a:p>
          <a:p>
            <a:r>
              <a:rPr lang="en-US" sz="2400" dirty="0"/>
              <a:t> </a:t>
            </a:r>
          </a:p>
          <a:p>
            <a:r>
              <a:rPr lang="en-US" sz="2400" dirty="0"/>
              <a:t>Domestic Violence:</a:t>
            </a:r>
          </a:p>
          <a:p>
            <a:pPr marL="342900" lvl="0" indent="-342900">
              <a:buFont typeface="Arial" panose="020B0604020202020204" pitchFamily="34" charset="0"/>
              <a:buChar char="•"/>
            </a:pPr>
            <a:r>
              <a:rPr lang="en-US" sz="2400" dirty="0"/>
              <a:t>In the six month period after Hurricane Floyd hit North Carolina in 1999,  the rate of inflicted TBI in children under two showed a fivefold increase in counties severely affected by the hurricane.</a:t>
            </a:r>
          </a:p>
          <a:p>
            <a:pPr marL="342900" lvl="0" indent="-342900">
              <a:buFont typeface="Arial" panose="020B0604020202020204" pitchFamily="34" charset="0"/>
              <a:buChar char="•"/>
            </a:pPr>
            <a:r>
              <a:rPr lang="en-US" sz="2400" dirty="0"/>
              <a:t>Following Hurricane Andrew in Florida in 1992, domestic violence calls to the community helpline increased by 50 percent.</a:t>
            </a:r>
          </a:p>
          <a:p>
            <a:pPr marL="342900" lvl="0" indent="-342900">
              <a:buFont typeface="Arial" panose="020B0604020202020204" pitchFamily="34" charset="0"/>
              <a:buChar char="•"/>
            </a:pPr>
            <a:r>
              <a:rPr lang="en-US" sz="2400" dirty="0"/>
              <a:t>Domestic violence increased by 45 percent in the wake of Hurricane Katrina in 2005.</a:t>
            </a:r>
          </a:p>
        </p:txBody>
      </p:sp>
      <p:sp>
        <p:nvSpPr>
          <p:cNvPr id="2" name="Title 1"/>
          <p:cNvSpPr>
            <a:spLocks noGrp="1"/>
          </p:cNvSpPr>
          <p:nvPr>
            <p:ph type="title"/>
          </p:nvPr>
        </p:nvSpPr>
        <p:spPr/>
        <p:txBody>
          <a:bodyPr/>
          <a:lstStyle/>
          <a:p>
            <a:r>
              <a:rPr lang="en-US" dirty="0"/>
              <a:t>Starter Stats (continued) </a:t>
            </a:r>
          </a:p>
        </p:txBody>
      </p:sp>
    </p:spTree>
    <p:extLst>
      <p:ext uri="{BB962C8B-B14F-4D97-AF65-F5344CB8AC3E}">
        <p14:creationId xmlns:p14="http://schemas.microsoft.com/office/powerpoint/2010/main" val="204030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dy Justice graphic with a blindfold, a balance, and a sw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04760" y="2535936"/>
            <a:ext cx="3938016" cy="3938016"/>
          </a:xfrm>
          <a:prstGeom prst="rect">
            <a:avLst/>
          </a:prstGeom>
        </p:spPr>
      </p:pic>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 ADA Title II</a:t>
            </a:r>
          </a:p>
          <a:p>
            <a:pPr>
              <a:buFont typeface="Arial" panose="020B0604020202020204" pitchFamily="34" charset="0"/>
              <a:buChar char="•"/>
            </a:pPr>
            <a:r>
              <a:rPr lang="en-US" sz="2800" dirty="0"/>
              <a:t> Section 504 of the Rehabilitation Act of 1973</a:t>
            </a:r>
          </a:p>
          <a:p>
            <a:pPr marL="605790" lvl="1" indent="-285750">
              <a:buFont typeface="Arial" panose="020B0604020202020204" pitchFamily="34" charset="0"/>
              <a:buChar char="•"/>
            </a:pPr>
            <a:r>
              <a:rPr lang="en-US" sz="2400" dirty="0"/>
              <a:t>State laws where applicable </a:t>
            </a:r>
          </a:p>
        </p:txBody>
      </p:sp>
      <p:sp>
        <p:nvSpPr>
          <p:cNvPr id="2" name="Title 1"/>
          <p:cNvSpPr>
            <a:spLocks noGrp="1"/>
          </p:cNvSpPr>
          <p:nvPr>
            <p:ph type="title"/>
          </p:nvPr>
        </p:nvSpPr>
        <p:spPr>
          <a:xfrm>
            <a:off x="889711" y="672696"/>
            <a:ext cx="10515600" cy="1325563"/>
          </a:xfrm>
        </p:spPr>
        <p:txBody>
          <a:bodyPr/>
          <a:lstStyle/>
          <a:p>
            <a:r>
              <a:rPr lang="en-US" dirty="0"/>
              <a:t>The Legal Lens </a:t>
            </a:r>
          </a:p>
        </p:txBody>
      </p:sp>
    </p:spTree>
    <p:extLst>
      <p:ext uri="{BB962C8B-B14F-4D97-AF65-F5344CB8AC3E}">
        <p14:creationId xmlns:p14="http://schemas.microsoft.com/office/powerpoint/2010/main" val="209421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rtrait of Dr. Kimberle Crensha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771" y="3528923"/>
            <a:ext cx="4601029" cy="2588079"/>
          </a:xfrm>
          <a:prstGeom prst="rect">
            <a:avLst/>
          </a:prstGeom>
        </p:spPr>
      </p:pic>
      <p:sp>
        <p:nvSpPr>
          <p:cNvPr id="5" name="Content Placeholder 4"/>
          <p:cNvSpPr>
            <a:spLocks noGrp="1"/>
          </p:cNvSpPr>
          <p:nvPr>
            <p:ph idx="1"/>
          </p:nvPr>
        </p:nvSpPr>
        <p:spPr>
          <a:xfrm>
            <a:off x="838200" y="2084831"/>
            <a:ext cx="10515600" cy="4032171"/>
          </a:xfrm>
        </p:spPr>
        <p:txBody>
          <a:bodyPr/>
          <a:lstStyle/>
          <a:p>
            <a:pPr marL="0" indent="0">
              <a:buNone/>
            </a:pPr>
            <a:r>
              <a:rPr lang="en-US" sz="2400" dirty="0"/>
              <a:t>Multiple forms of discrimination, experienced by historically marginalized groups in particular, often overlap or intersect in ways that: </a:t>
            </a:r>
          </a:p>
          <a:p>
            <a:pPr lvl="0">
              <a:buFont typeface="Courier New" panose="02070309020205020404" pitchFamily="49" charset="0"/>
              <a:buChar char="o"/>
            </a:pPr>
            <a:r>
              <a:rPr lang="en-US" sz="2400" dirty="0"/>
              <a:t> Interfere with effective preparedness</a:t>
            </a:r>
          </a:p>
          <a:p>
            <a:pPr lvl="0">
              <a:buFont typeface="Courier New" panose="02070309020205020404" pitchFamily="49" charset="0"/>
              <a:buChar char="o"/>
            </a:pPr>
            <a:r>
              <a:rPr lang="en-US" sz="2400" dirty="0"/>
              <a:t> Inhibit efficient response </a:t>
            </a:r>
          </a:p>
          <a:p>
            <a:pPr lvl="0">
              <a:buFont typeface="Courier New" panose="02070309020205020404" pitchFamily="49" charset="0"/>
              <a:buChar char="o"/>
            </a:pPr>
            <a:r>
              <a:rPr lang="en-US" sz="2400" dirty="0"/>
              <a:t> Impede equitable recovery</a:t>
            </a:r>
          </a:p>
          <a:p>
            <a:r>
              <a:rPr lang="en-US" dirty="0"/>
              <a:t> </a:t>
            </a:r>
          </a:p>
        </p:txBody>
      </p:sp>
      <p:sp>
        <p:nvSpPr>
          <p:cNvPr id="4" name="Title 3"/>
          <p:cNvSpPr>
            <a:spLocks noGrp="1"/>
          </p:cNvSpPr>
          <p:nvPr>
            <p:ph type="title"/>
          </p:nvPr>
        </p:nvSpPr>
        <p:spPr/>
        <p:txBody>
          <a:bodyPr/>
          <a:lstStyle/>
          <a:p>
            <a:r>
              <a:rPr lang="en-US" dirty="0"/>
              <a:t>Principle #1 | Intersectionality </a:t>
            </a:r>
          </a:p>
        </p:txBody>
      </p:sp>
    </p:spTree>
    <p:extLst>
      <p:ext uri="{BB962C8B-B14F-4D97-AF65-F5344CB8AC3E}">
        <p14:creationId xmlns:p14="http://schemas.microsoft.com/office/powerpoint/2010/main" val="1898126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ipart of a clipboard"/>
          <p:cNvPicPr>
            <a:picLocks noChangeAspect="1"/>
          </p:cNvPicPr>
          <p:nvPr/>
        </p:nvPicPr>
        <p:blipFill rotWithShape="1">
          <a:blip r:embed="rId3" cstate="print">
            <a:extLst>
              <a:ext uri="{28A0092B-C50C-407E-A947-70E740481C1C}">
                <a14:useLocalDpi xmlns:a14="http://schemas.microsoft.com/office/drawing/2010/main" val="0"/>
              </a:ext>
            </a:extLst>
          </a:blip>
          <a:srcRect l="8894" r="19503"/>
          <a:stretch/>
        </p:blipFill>
        <p:spPr>
          <a:xfrm>
            <a:off x="5762442" y="337170"/>
            <a:ext cx="1289895" cy="1618089"/>
          </a:xfrm>
          <a:prstGeom prst="rect">
            <a:avLst/>
          </a:prstGeom>
        </p:spPr>
      </p:pic>
      <p:sp>
        <p:nvSpPr>
          <p:cNvPr id="3" name="Content Placeholder 2"/>
          <p:cNvSpPr>
            <a:spLocks noGrp="1"/>
          </p:cNvSpPr>
          <p:nvPr>
            <p:ph idx="1"/>
          </p:nvPr>
        </p:nvSpPr>
        <p:spPr>
          <a:xfrm>
            <a:off x="749030" y="2169268"/>
            <a:ext cx="10394458" cy="4096196"/>
          </a:xfrm>
        </p:spPr>
        <p:txBody>
          <a:bodyPr>
            <a:noAutofit/>
          </a:bodyPr>
          <a:lstStyle/>
          <a:p>
            <a:pPr lvl="0">
              <a:buFont typeface="Arial" panose="020B0604020202020204" pitchFamily="34" charset="0"/>
              <a:buChar char="•"/>
            </a:pPr>
            <a:r>
              <a:rPr lang="en-US" sz="2400" dirty="0"/>
              <a:t> Explore how individuals are impacted by ableism, racism, sexism, classism, ageism, religion, homophobia, xenophobia etc., throughout disasters/emergencies.</a:t>
            </a:r>
          </a:p>
          <a:p>
            <a:pPr lvl="0">
              <a:buFont typeface="Arial" panose="020B0604020202020204" pitchFamily="34" charset="0"/>
              <a:buChar char="•"/>
            </a:pPr>
            <a:r>
              <a:rPr lang="en-US" sz="2400" dirty="0"/>
              <a:t> Use intersectional approaches to advance operational standards across disaster activities. </a:t>
            </a:r>
          </a:p>
          <a:p>
            <a:pPr lvl="0">
              <a:buFont typeface="Arial" panose="020B0604020202020204" pitchFamily="34" charset="0"/>
              <a:buChar char="•"/>
            </a:pPr>
            <a:r>
              <a:rPr lang="en-US" sz="2400" dirty="0"/>
              <a:t> Co-design emergency plans alongside historically underserved communities.</a:t>
            </a:r>
          </a:p>
          <a:p>
            <a:pPr lvl="0">
              <a:buFont typeface="Arial" panose="020B0604020202020204" pitchFamily="34" charset="0"/>
              <a:buChar char="•"/>
            </a:pPr>
            <a:r>
              <a:rPr lang="en-US" sz="2400" dirty="0"/>
              <a:t> Intervene when the intersectional experiences of survivors with disabilities are dismissed or deemed invalid by those providing disaster assistance/emergency services. Acknowledge behaviors such as gas lighting and micro aggressions and their detrimental impact on a survivor’s ability to prepare, respond and recover.</a:t>
            </a:r>
          </a:p>
        </p:txBody>
      </p:sp>
      <p:sp>
        <p:nvSpPr>
          <p:cNvPr id="2" name="Title 1"/>
          <p:cNvSpPr>
            <a:spLocks noGrp="1"/>
          </p:cNvSpPr>
          <p:nvPr>
            <p:ph type="title"/>
          </p:nvPr>
        </p:nvSpPr>
        <p:spPr>
          <a:xfrm>
            <a:off x="994148" y="585216"/>
            <a:ext cx="9720072" cy="1499616"/>
          </a:xfrm>
        </p:spPr>
        <p:txBody>
          <a:bodyPr/>
          <a:lstStyle/>
          <a:p>
            <a:r>
              <a:rPr lang="en-US" dirty="0"/>
              <a:t>Actions To Consider</a:t>
            </a:r>
          </a:p>
        </p:txBody>
      </p:sp>
    </p:spTree>
    <p:extLst>
      <p:ext uri="{BB962C8B-B14F-4D97-AF65-F5344CB8AC3E}">
        <p14:creationId xmlns:p14="http://schemas.microsoft.com/office/powerpoint/2010/main" val="388901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descr="8. Citizen Control&#10;7. Delegated Power&#10;6. Partnership&#10;[above three &quot;Citizen Power&quot;]&#10;5. Placation&#10;4. Consultation&#10;3. Informing&#10;[above three &quot;Tokenism&quot;]&#10;2. Therapy&#10;1. Manipulation&#10;[above two &quot;Nonparticipation]"/>
          <p:cNvPicPr>
            <a:picLocks noChangeAspect="1"/>
          </p:cNvPicPr>
          <p:nvPr/>
        </p:nvPicPr>
        <p:blipFill rotWithShape="1">
          <a:blip r:embed="rId3">
            <a:extLst>
              <a:ext uri="{28A0092B-C50C-407E-A947-70E740481C1C}">
                <a14:useLocalDpi xmlns:a14="http://schemas.microsoft.com/office/drawing/2010/main" val="0"/>
              </a:ext>
            </a:extLst>
          </a:blip>
          <a:srcRect l="3518" t="5052" r="5583" b="4033"/>
          <a:stretch/>
        </p:blipFill>
        <p:spPr>
          <a:xfrm>
            <a:off x="6766610" y="1838718"/>
            <a:ext cx="3865318" cy="4743798"/>
          </a:xfrm>
          <a:prstGeom prst="rect">
            <a:avLst/>
          </a:prstGeom>
        </p:spPr>
      </p:pic>
      <p:sp>
        <p:nvSpPr>
          <p:cNvPr id="3" name="Content Placeholder 2"/>
          <p:cNvSpPr>
            <a:spLocks noGrp="1"/>
          </p:cNvSpPr>
          <p:nvPr>
            <p:ph idx="1"/>
          </p:nvPr>
        </p:nvSpPr>
        <p:spPr>
          <a:xfrm>
            <a:off x="1024129" y="2084832"/>
            <a:ext cx="5036702" cy="4023360"/>
          </a:xfrm>
        </p:spPr>
        <p:txBody>
          <a:bodyPr>
            <a:normAutofit/>
          </a:bodyPr>
          <a:lstStyle/>
          <a:p>
            <a:pPr>
              <a:buFont typeface="Arial" panose="020B0604020202020204" pitchFamily="34" charset="0"/>
              <a:buChar char="•"/>
            </a:pPr>
            <a:r>
              <a:rPr lang="en-US" sz="3200" dirty="0"/>
              <a:t> Individuals from communities most impacted by disasters serving in decision making positions that shape programs, plans/policies, resources and services. </a:t>
            </a:r>
          </a:p>
        </p:txBody>
      </p:sp>
      <p:sp>
        <p:nvSpPr>
          <p:cNvPr id="2" name="Title 1"/>
          <p:cNvSpPr>
            <a:spLocks noGrp="1"/>
          </p:cNvSpPr>
          <p:nvPr>
            <p:ph type="title"/>
          </p:nvPr>
        </p:nvSpPr>
        <p:spPr>
          <a:xfrm>
            <a:off x="1024128" y="585216"/>
            <a:ext cx="10705130" cy="1499616"/>
          </a:xfrm>
        </p:spPr>
        <p:txBody>
          <a:bodyPr/>
          <a:lstStyle/>
          <a:p>
            <a:r>
              <a:rPr lang="en-US" dirty="0"/>
              <a:t>Principle #2 | Leadership By The Most Impacted </a:t>
            </a:r>
          </a:p>
        </p:txBody>
      </p:sp>
    </p:spTree>
    <p:extLst>
      <p:ext uri="{BB962C8B-B14F-4D97-AF65-F5344CB8AC3E}">
        <p14:creationId xmlns:p14="http://schemas.microsoft.com/office/powerpoint/2010/main" val="370868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9" y="1872921"/>
            <a:ext cx="10704575" cy="4330931"/>
          </a:xfrm>
        </p:spPr>
        <p:txBody>
          <a:bodyPr>
            <a:noAutofit/>
          </a:bodyPr>
          <a:lstStyle/>
          <a:p>
            <a:pPr lvl="0">
              <a:buFont typeface="Arial" panose="020B0604020202020204" pitchFamily="34" charset="0"/>
              <a:buChar char="•"/>
            </a:pPr>
            <a:r>
              <a:rPr lang="en-US" sz="2400" dirty="0"/>
              <a:t> Appoint disaster survivors with disabilities to leadership positions that shape future emergency activities </a:t>
            </a:r>
          </a:p>
          <a:p>
            <a:pPr lvl="0">
              <a:buFont typeface="Arial" panose="020B0604020202020204" pitchFamily="34" charset="0"/>
              <a:buChar char="•"/>
            </a:pPr>
            <a:r>
              <a:rPr lang="en-US" sz="2400" dirty="0"/>
              <a:t> Invite those most impacted to the planning table as equal partners/contributors </a:t>
            </a:r>
          </a:p>
          <a:p>
            <a:pPr lvl="0">
              <a:buFont typeface="Arial" panose="020B0604020202020204" pitchFamily="34" charset="0"/>
              <a:buChar char="•"/>
            </a:pPr>
            <a:r>
              <a:rPr lang="en-US" sz="2400" dirty="0"/>
              <a:t> Ensure that those who are most impacted by disasters are at the table not just as storytellers but decision makers </a:t>
            </a:r>
          </a:p>
          <a:p>
            <a:pPr lvl="0">
              <a:buFont typeface="Arial" panose="020B0604020202020204" pitchFamily="34" charset="0"/>
              <a:buChar char="•"/>
            </a:pPr>
            <a:r>
              <a:rPr lang="en-US" sz="2400" dirty="0"/>
              <a:t> Examine not only the value of work experience but also lived experience when determining which people should be included around decision making tables</a:t>
            </a:r>
          </a:p>
          <a:p>
            <a:pPr lvl="0">
              <a:buFont typeface="Arial" panose="020B0604020202020204" pitchFamily="34" charset="0"/>
              <a:buChar char="•"/>
            </a:pPr>
            <a:r>
              <a:rPr lang="en-US" sz="2400" dirty="0"/>
              <a:t> Assess which barriers prevent people from communities most impacted by disasters from serving as proactive leaders rather than passive recipients of assistance (i.e. time commitments, training, accommodations, transportation, childcare etc.)</a:t>
            </a:r>
          </a:p>
        </p:txBody>
      </p:sp>
      <p:sp>
        <p:nvSpPr>
          <p:cNvPr id="2" name="Title 1"/>
          <p:cNvSpPr>
            <a:spLocks noGrp="1"/>
          </p:cNvSpPr>
          <p:nvPr>
            <p:ph type="title"/>
          </p:nvPr>
        </p:nvSpPr>
        <p:spPr/>
        <p:txBody>
          <a:bodyPr/>
          <a:lstStyle/>
          <a:p>
            <a:r>
              <a:rPr lang="en-US" dirty="0"/>
              <a:t>Actions To Consider </a:t>
            </a:r>
          </a:p>
        </p:txBody>
      </p:sp>
    </p:spTree>
    <p:extLst>
      <p:ext uri="{BB962C8B-B14F-4D97-AF65-F5344CB8AC3E}">
        <p14:creationId xmlns:p14="http://schemas.microsoft.com/office/powerpoint/2010/main" val="40698479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1014</TotalTime>
  <Words>1551</Words>
  <Application>Microsoft Office PowerPoint</Application>
  <PresentationFormat>Widescreen</PresentationFormat>
  <Paragraphs>156</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Tw Cen MT Condensed</vt:lpstr>
      <vt:lpstr>Tw Cen MT</vt:lpstr>
      <vt:lpstr>Courier New</vt:lpstr>
      <vt:lpstr>Calibri</vt:lpstr>
      <vt:lpstr>Wingdings 3</vt:lpstr>
      <vt:lpstr>Integral</vt:lpstr>
      <vt:lpstr>A Disability Justice Approach To Disaster Assistance</vt:lpstr>
      <vt:lpstr>Sins Invalid </vt:lpstr>
      <vt:lpstr>Starter Stats </vt:lpstr>
      <vt:lpstr>Starter Stats (continued) </vt:lpstr>
      <vt:lpstr>The Legal Lens </vt:lpstr>
      <vt:lpstr>Principle #1 | Intersectionality </vt:lpstr>
      <vt:lpstr>Actions To Consider</vt:lpstr>
      <vt:lpstr>Principle #2 | Leadership By The Most Impacted </vt:lpstr>
      <vt:lpstr>Actions To Consider </vt:lpstr>
      <vt:lpstr>Principle #3 | Anti-Capitalist Politic </vt:lpstr>
      <vt:lpstr>Actions To Consider</vt:lpstr>
      <vt:lpstr>Actions To Consider</vt:lpstr>
      <vt:lpstr>Principle #4 |  Commitment to Cross Movement Organizing </vt:lpstr>
      <vt:lpstr>Principle #4 (Continued) |  Commitment to Cross Movement Organizing </vt:lpstr>
      <vt:lpstr>Actions To Consider </vt:lpstr>
      <vt:lpstr>Principle #5 | Recognizing Wholeness </vt:lpstr>
      <vt:lpstr>Actions To Consider</vt:lpstr>
      <vt:lpstr>Principle #6 | Sustainability </vt:lpstr>
      <vt:lpstr>Actions To Consider</vt:lpstr>
      <vt:lpstr>Principle #7 |  Commitment to Cross Disability Solidarity</vt:lpstr>
      <vt:lpstr>Actions To Consider</vt:lpstr>
      <vt:lpstr>Principle #8 | Interdependence </vt:lpstr>
      <vt:lpstr>Actions To Consider</vt:lpstr>
      <vt:lpstr>Principle #9 | Collective Access </vt:lpstr>
      <vt:lpstr>Actions To Consider</vt:lpstr>
      <vt:lpstr>Principle #10 | Collective Liberation </vt:lpstr>
      <vt:lpstr>Actions To Consider</vt:lpstr>
      <vt:lpstr> Contact Us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Disability Justice Approach To Disaster Assistance</dc:title>
  <dc:creator>Justine Shorter</dc:creator>
  <cp:lastModifiedBy>Gabriel Navarrette</cp:lastModifiedBy>
  <cp:revision>70</cp:revision>
  <dcterms:created xsi:type="dcterms:W3CDTF">2019-08-13T11:41:34Z</dcterms:created>
  <dcterms:modified xsi:type="dcterms:W3CDTF">2019-10-09T17:30:08Z</dcterms:modified>
</cp:coreProperties>
</file>